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56" r:id="rId8"/>
    <p:sldId id="270" r:id="rId9"/>
    <p:sldId id="271" r:id="rId10"/>
    <p:sldId id="284" r:id="rId11"/>
    <p:sldId id="285" r:id="rId12"/>
    <p:sldId id="286" r:id="rId13"/>
    <p:sldId id="287" r:id="rId14"/>
    <p:sldId id="288" r:id="rId15"/>
    <p:sldId id="272" r:id="rId16"/>
    <p:sldId id="276" r:id="rId17"/>
    <p:sldId id="274" r:id="rId18"/>
    <p:sldId id="290" r:id="rId19"/>
    <p:sldId id="291" r:id="rId20"/>
    <p:sldId id="277" r:id="rId21"/>
    <p:sldId id="278" r:id="rId22"/>
    <p:sldId id="292" r:id="rId23"/>
    <p:sldId id="259" r:id="rId24"/>
    <p:sldId id="293" r:id="rId25"/>
    <p:sldId id="258" r:id="rId26"/>
    <p:sldId id="257" r:id="rId27"/>
    <p:sldId id="289" r:id="rId28"/>
    <p:sldId id="279" r:id="rId29"/>
    <p:sldId id="281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64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lovari.yandex.ru/~&#1082;&#1085;&#1080;&#1075;&#1080;/&#1050;&#1088;&#1072;&#1090;&#1082;&#1080;&#1081;%20&#1084;&#1091;&#1079;&#1099;&#1082;&#1072;&#1083;&#1100;&#1085;&#1099;&#1081;%20&#1089;&#1083;&#1086;&#1074;&#1072;&#1088;&#1100;/&#1043;&#1083;&#1072;&#1074;&#1085;&#1072;&#1103;%20&#1087;&#1072;&#1088;&#1090;&#1080;&#1103;/" TargetMode="External"/><Relationship Id="rId2" Type="http://schemas.openxmlformats.org/officeDocument/2006/relationships/hyperlink" Target="http://slovari.yandex.ru/~&#1082;&#1085;&#1080;&#1075;&#1080;/&#1050;&#1088;&#1072;&#1090;&#1082;&#1080;&#1081;%20&#1084;&#1091;&#1079;&#1099;&#1082;&#1072;&#1083;&#1100;&#1085;&#1099;&#1081;%20&#1089;&#1083;&#1086;&#1074;&#1072;&#1088;&#1100;/&#1069;&#1082;&#1089;&#1087;&#1086;&#1079;&#1080;&#1094;&#1080;&#1103;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lovari.yandex.ru/~&#1082;&#1085;&#1080;&#1075;&#1080;/&#1050;&#1088;&#1072;&#1090;&#1082;&#1080;&#1081;%20&#1084;&#1091;&#1079;&#1099;&#1082;&#1072;&#1083;&#1100;&#1085;&#1099;&#1081;%20&#1089;&#1083;&#1086;&#1074;&#1072;&#1088;&#1100;/&#1055;&#1086;&#1073;&#1086;&#1095;&#1085;&#1072;&#1103;%20&#1087;&#1072;&#1088;&#1090;&#1080;&#1103;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slovari.yandex.ru/~&#1082;&#1085;&#1080;&#1075;&#1080;/&#1050;&#1088;&#1072;&#1090;&#1082;&#1080;&#1081;%20&#1084;&#1091;&#1079;&#1099;&#1082;&#1072;&#1083;&#1100;&#1085;&#1099;&#1081;%20&#1089;&#1083;&#1086;&#1074;&#1072;&#1088;&#1100;/&#1056;&#1072;&#1079;&#1088;&#1072;&#1073;&#1086;&#1090;&#1082;&#1072;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slovari.yandex.ru/~&#1082;&#1085;&#1080;&#1075;&#1080;/&#1050;&#1088;&#1072;&#1090;&#1082;&#1080;&#1081;%20&#1084;&#1091;&#1079;&#1099;&#1082;&#1072;&#1083;&#1100;&#1085;&#1099;&#1081;%20&#1089;&#1083;&#1086;&#1074;&#1072;&#1088;&#1100;/&#1056;&#1077;&#1087;&#1088;&#1080;&#1079;&#1072;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10" descr="SSL2417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228210" cy="6858000"/>
          </a:xfr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04088"/>
            <a:ext cx="8115328" cy="1439028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hlinkClick r:id="rId2" action="ppaction://hlinkfile"/>
              </a:rPr>
              <a:t>Экспозиция</a:t>
            </a:r>
            <a:r>
              <a:rPr lang="ru-RU" sz="4400" b="1" dirty="0" smtClean="0"/>
              <a:t>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(латинское </a:t>
            </a:r>
            <a:r>
              <a:rPr lang="ru-RU" sz="3200" b="1" dirty="0" err="1" smtClean="0"/>
              <a:t>exposito</a:t>
            </a:r>
            <a:r>
              <a:rPr lang="ru-RU" sz="3200" b="1" dirty="0" smtClean="0"/>
              <a:t> — показ) -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58204" cy="4857784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70000"/>
              </a:lnSpc>
              <a:buNone/>
            </a:pPr>
            <a:endParaRPr lang="ru-RU" b="1" dirty="0" smtClean="0"/>
          </a:p>
          <a:p>
            <a:pPr algn="ctr">
              <a:lnSpc>
                <a:spcPct val="170000"/>
              </a:lnSpc>
              <a:buNone/>
            </a:pPr>
            <a:r>
              <a:rPr lang="ru-RU" sz="9300" b="1" u="sng" dirty="0" smtClean="0"/>
              <a:t>завязка действия. </a:t>
            </a:r>
          </a:p>
          <a:p>
            <a:pPr algn="ctr">
              <a:lnSpc>
                <a:spcPct val="170000"/>
              </a:lnSpc>
              <a:buNone/>
            </a:pPr>
            <a:r>
              <a:rPr lang="ru-RU" sz="4400" b="1" dirty="0" smtClean="0"/>
              <a:t>    </a:t>
            </a:r>
            <a:r>
              <a:rPr lang="ru-RU" sz="5100" b="1" dirty="0" smtClean="0"/>
              <a:t>В ней излагаются: </a:t>
            </a:r>
          </a:p>
          <a:p>
            <a:pPr algn="ctr">
              <a:lnSpc>
                <a:spcPct val="170000"/>
              </a:lnSpc>
              <a:buNone/>
            </a:pPr>
            <a:r>
              <a:rPr lang="ru-RU" sz="5100" b="1" i="1" dirty="0" smtClean="0">
                <a:hlinkClick r:id="rId3" action="ppaction://hlinkfile"/>
              </a:rPr>
              <a:t>главная партия</a:t>
            </a:r>
            <a:r>
              <a:rPr lang="ru-RU" sz="5100" b="1" dirty="0" smtClean="0"/>
              <a:t> и </a:t>
            </a:r>
            <a:r>
              <a:rPr lang="ru-RU" sz="5100" b="1" i="1" dirty="0" smtClean="0">
                <a:hlinkClick r:id="rId4" action="ppaction://hlinkfile"/>
              </a:rPr>
              <a:t>побочная партия</a:t>
            </a:r>
            <a:r>
              <a:rPr lang="ru-RU" sz="5100" b="1" i="1" dirty="0" smtClean="0"/>
              <a:t>.</a:t>
            </a:r>
            <a:r>
              <a:rPr lang="ru-RU" sz="5100" b="1" dirty="0" smtClean="0"/>
              <a:t> </a:t>
            </a:r>
          </a:p>
          <a:p>
            <a:pPr algn="ctr">
              <a:lnSpc>
                <a:spcPct val="170000"/>
              </a:lnSpc>
              <a:buNone/>
            </a:pPr>
            <a:r>
              <a:rPr lang="ru-RU" sz="5100" b="1" dirty="0" smtClean="0"/>
              <a:t>    Чаще всего главная партия носит </a:t>
            </a:r>
            <a:r>
              <a:rPr lang="ru-RU" sz="5100" b="1" i="1" dirty="0" smtClean="0"/>
              <a:t>динамичный, решительный </a:t>
            </a:r>
            <a:r>
              <a:rPr lang="ru-RU" sz="5100" b="1" dirty="0" smtClean="0"/>
              <a:t>характер, ей противостоит более </a:t>
            </a:r>
            <a:r>
              <a:rPr lang="ru-RU" sz="5100" b="1" i="1" dirty="0" smtClean="0"/>
              <a:t>созерцательная лирическая </a:t>
            </a:r>
            <a:r>
              <a:rPr lang="ru-RU" sz="5100" b="1" dirty="0" smtClean="0"/>
              <a:t>побочная партия.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hlinkClick r:id="rId2" action="ppaction://hlinkfile"/>
              </a:rPr>
              <a:t>Разработка</a:t>
            </a:r>
            <a:r>
              <a:rPr lang="ru-RU" sz="4400" b="1" i="1" dirty="0" smtClean="0"/>
              <a:t> -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u="sng" dirty="0" smtClean="0"/>
              <a:t>самый напряжённый раздел</a:t>
            </a:r>
            <a:r>
              <a:rPr lang="ru-RU" sz="3600" b="1" dirty="0" smtClean="0"/>
              <a:t>. </a:t>
            </a:r>
          </a:p>
          <a:p>
            <a:pPr>
              <a:buNone/>
            </a:pPr>
            <a:endParaRPr lang="ru-RU" sz="800" b="1" dirty="0" smtClean="0"/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Сопоставление,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столкновение и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широкое развитие тем,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изложенных в экспозиции высвечивается с новых сторон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>
                <a:solidFill>
                  <a:srgbClr val="FF0000"/>
                </a:solidFill>
                <a:hlinkClick r:id="rId2" action="ppaction://hlinkfile"/>
              </a:rPr>
              <a:t>Реприза</a:t>
            </a:r>
            <a:r>
              <a:rPr lang="ru-RU" sz="4900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i="1" dirty="0" smtClean="0"/>
              <a:t>(французское </a:t>
            </a:r>
            <a:r>
              <a:rPr lang="ru-RU" sz="3100" b="1" i="1" dirty="0" err="1" smtClean="0"/>
              <a:t>reprise</a:t>
            </a:r>
            <a:r>
              <a:rPr lang="ru-RU" sz="3100" b="1" i="1" dirty="0" smtClean="0"/>
              <a:t> — повторение, возобновление) -</a:t>
            </a:r>
            <a:endParaRPr lang="ru-RU" sz="31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57430"/>
            <a:ext cx="8258204" cy="4217106"/>
          </a:xfrm>
        </p:spPr>
        <p:txBody>
          <a:bodyPr/>
          <a:lstStyle/>
          <a:p>
            <a:pPr algn="ctr">
              <a:buNone/>
            </a:pPr>
            <a:r>
              <a:rPr lang="ru-RU" sz="4800" b="1" u="sng" dirty="0" smtClean="0"/>
              <a:t>развязка действия</a:t>
            </a:r>
            <a:r>
              <a:rPr lang="ru-RU" sz="4800" b="1" dirty="0" smtClean="0"/>
              <a:t>,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    несколько видоизмененное повторение экспозиции с изложением обеих основных партий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в главной тональности.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Иногда перед экспозицией бывает </a:t>
            </a:r>
            <a:r>
              <a:rPr lang="ru-RU" b="1" i="1" dirty="0" smtClean="0">
                <a:solidFill>
                  <a:srgbClr val="FF0000"/>
                </a:solidFill>
              </a:rPr>
              <a:t>ВСТУПЛЕНИЕ</a:t>
            </a:r>
            <a:r>
              <a:rPr lang="ru-RU" b="1" i="1" dirty="0" smtClean="0"/>
              <a:t> </a:t>
            </a:r>
            <a:r>
              <a:rPr lang="ru-RU" dirty="0" smtClean="0"/>
              <a:t>—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571744"/>
            <a:ext cx="8258204" cy="4002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начальный эпизод музыкального произведения, подготавливающий появление </a:t>
            </a:r>
          </a:p>
          <a:p>
            <a:pPr algn="ctr">
              <a:buNone/>
            </a:pPr>
            <a:r>
              <a:rPr lang="ru-RU" sz="4000" dirty="0" smtClean="0"/>
              <a:t>основного тематического материала.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После репризы — </a:t>
            </a:r>
            <a:r>
              <a:rPr lang="ru-RU" b="1" i="1" dirty="0" smtClean="0">
                <a:solidFill>
                  <a:srgbClr val="FF0000"/>
                </a:solidFill>
              </a:rPr>
              <a:t>КОДА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dirty="0" smtClean="0"/>
              <a:t> (от ит. </a:t>
            </a:r>
            <a:r>
              <a:rPr lang="ru-RU" dirty="0" err="1" smtClean="0"/>
              <a:t>coda</a:t>
            </a:r>
            <a:r>
              <a:rPr lang="ru-RU" dirty="0" smtClean="0"/>
              <a:t> — хвост) </a:t>
            </a:r>
            <a:r>
              <a:rPr lang="ru-RU" b="1" i="1" dirty="0" smtClean="0">
                <a:solidFill>
                  <a:schemeClr val="tx1"/>
                </a:solidFill>
              </a:rPr>
              <a:t>-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571744"/>
            <a:ext cx="8258204" cy="4002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 дополнительный, </a:t>
            </a:r>
          </a:p>
          <a:p>
            <a:pPr algn="ctr">
              <a:buNone/>
            </a:pPr>
            <a:r>
              <a:rPr lang="ru-RU" sz="4000" dirty="0" smtClean="0"/>
              <a:t>завершающий раздел, построенный на одной </a:t>
            </a:r>
          </a:p>
          <a:p>
            <a:pPr algn="ctr">
              <a:buNone/>
            </a:pPr>
            <a:r>
              <a:rPr lang="ru-RU" sz="4000" dirty="0" smtClean="0"/>
              <a:t>или обеих темах.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91264" cy="130108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СОНАТНАЯ ФОРМА -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88840"/>
            <a:ext cx="8363272" cy="458569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вступление,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/>
              <a:t>ЭКСПОЗИЦИЯ,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/>
              <a:t>РАЗРАБОТКА,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/>
              <a:t>РЕПРИЗА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solidFill>
                  <a:srgbClr val="FF0000"/>
                </a:solidFill>
              </a:rPr>
              <a:t>кода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Сонатная форма сложилась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во второй половине </a:t>
            </a:r>
            <a:r>
              <a:rPr lang="en-US" b="1" dirty="0" smtClean="0">
                <a:solidFill>
                  <a:srgbClr val="0070C0"/>
                </a:solidFill>
              </a:rPr>
              <a:t>XVIII </a:t>
            </a:r>
            <a:r>
              <a:rPr lang="ru-RU" b="1" dirty="0" smtClean="0">
                <a:solidFill>
                  <a:srgbClr val="0070C0"/>
                </a:solidFill>
              </a:rPr>
              <a:t>века</a:t>
            </a:r>
            <a:endParaRPr lang="ru-RU" dirty="0"/>
          </a:p>
        </p:txBody>
      </p:sp>
      <p:pic>
        <p:nvPicPr>
          <p:cNvPr id="5" name="Содержимое 3" descr="клавеси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708920"/>
            <a:ext cx="4176463" cy="3260163"/>
          </a:xfrm>
        </p:spPr>
      </p:pic>
      <p:pic>
        <p:nvPicPr>
          <p:cNvPr id="6" name="Picture 6" descr="F:\ELENA\Materiali_dla_prezentacij\RubinSt_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819" t="2353" r="3639" b="2353"/>
          <a:stretch>
            <a:fillRect/>
          </a:stretch>
        </p:blipFill>
        <p:spPr bwMode="auto">
          <a:xfrm>
            <a:off x="5004048" y="2348880"/>
            <a:ext cx="3392453" cy="3615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Мастера сонатной формы – </a:t>
            </a:r>
            <a:r>
              <a:rPr lang="ru-RU" sz="4400" b="1" i="1" dirty="0" smtClean="0">
                <a:solidFill>
                  <a:srgbClr val="C00000"/>
                </a:solidFill>
              </a:rPr>
              <a:t>венские классики</a:t>
            </a:r>
            <a:r>
              <a:rPr lang="ru-RU" sz="4400" b="1" dirty="0" smtClean="0">
                <a:solidFill>
                  <a:srgbClr val="C00000"/>
                </a:solidFill>
              </a:rPr>
              <a:t>: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276872"/>
            <a:ext cx="2808312" cy="751982"/>
          </a:xfrm>
        </p:spPr>
        <p:txBody>
          <a:bodyPr/>
          <a:lstStyle/>
          <a:p>
            <a:pPr algn="ctr"/>
            <a:r>
              <a:rPr lang="ru-RU" dirty="0" smtClean="0"/>
              <a:t>Йозеф Гайдн,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203848" y="2348880"/>
            <a:ext cx="5703168" cy="792088"/>
          </a:xfrm>
        </p:spPr>
        <p:txBody>
          <a:bodyPr/>
          <a:lstStyle/>
          <a:p>
            <a:r>
              <a:rPr lang="ru-RU" dirty="0" smtClean="0"/>
              <a:t>Вольфганг Амадей Моцарт,</a:t>
            </a:r>
          </a:p>
          <a:p>
            <a:pPr algn="r"/>
            <a:r>
              <a:rPr lang="ru-RU" dirty="0" smtClean="0"/>
              <a:t> Людвиг </a:t>
            </a:r>
            <a:r>
              <a:rPr lang="ru-RU" dirty="0" err="1" smtClean="0"/>
              <a:t>ван</a:t>
            </a:r>
            <a:r>
              <a:rPr lang="ru-RU" dirty="0" smtClean="0"/>
              <a:t> Бетховен </a:t>
            </a:r>
            <a:endParaRPr lang="ru-RU" dirty="0"/>
          </a:p>
        </p:txBody>
      </p:sp>
      <p:pic>
        <p:nvPicPr>
          <p:cNvPr id="1026" name="Picture 2" descr="C:\Users\User\Pictures\гайдн.bm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12976"/>
            <a:ext cx="2718753" cy="3312368"/>
          </a:xfrm>
          <a:prstGeom prst="rect">
            <a:avLst/>
          </a:prstGeom>
          <a:noFill/>
        </p:spPr>
      </p:pic>
      <p:pic>
        <p:nvPicPr>
          <p:cNvPr id="1027" name="Picture 3" descr="C:\Users\User\Pictures\Моцарт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212976"/>
            <a:ext cx="2736304" cy="3420380"/>
          </a:xfrm>
          <a:prstGeom prst="rect">
            <a:avLst/>
          </a:prstGeom>
          <a:noFill/>
        </p:spPr>
      </p:pic>
      <p:pic>
        <p:nvPicPr>
          <p:cNvPr id="1028" name="Picture 4" descr="C:\Users\User\Pictures\бетховен1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0831" y="3284984"/>
            <a:ext cx="2633658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Людвиг </a:t>
            </a:r>
            <a:r>
              <a:rPr lang="ru-RU" b="1" dirty="0" err="1" smtClean="0"/>
              <a:t>ван</a:t>
            </a:r>
            <a:r>
              <a:rPr lang="ru-RU" b="1" dirty="0" smtClean="0"/>
              <a:t> Бетховен </a:t>
            </a:r>
            <a:br>
              <a:rPr lang="ru-RU" b="1" dirty="0" smtClean="0"/>
            </a:br>
            <a:r>
              <a:rPr lang="ru-RU" b="1" dirty="0" smtClean="0"/>
              <a:t>написал </a:t>
            </a:r>
            <a:r>
              <a:rPr lang="ru-RU" b="1" dirty="0" smtClean="0">
                <a:solidFill>
                  <a:srgbClr val="FF0000"/>
                </a:solidFill>
              </a:rPr>
              <a:t>32 сонаты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2357431"/>
            <a:ext cx="4286280" cy="414340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200000"/>
              </a:lnSpc>
            </a:pPr>
            <a:r>
              <a:rPr lang="ru-RU" sz="3600" b="1" i="1" dirty="0" smtClean="0">
                <a:solidFill>
                  <a:srgbClr val="7030A0"/>
                </a:solidFill>
              </a:rPr>
              <a:t>«Патетическая»,</a:t>
            </a:r>
          </a:p>
          <a:p>
            <a:pPr>
              <a:lnSpc>
                <a:spcPct val="200000"/>
              </a:lnSpc>
            </a:pPr>
            <a:r>
              <a:rPr lang="ru-RU" sz="3600" b="1" i="1" dirty="0" smtClean="0">
                <a:solidFill>
                  <a:srgbClr val="7030A0"/>
                </a:solidFill>
              </a:rPr>
              <a:t>«Аппассионата»,</a:t>
            </a:r>
          </a:p>
          <a:p>
            <a:pPr>
              <a:lnSpc>
                <a:spcPct val="200000"/>
              </a:lnSpc>
            </a:pPr>
            <a:r>
              <a:rPr lang="ru-RU" sz="3600" b="1" i="1" dirty="0" smtClean="0">
                <a:solidFill>
                  <a:srgbClr val="7030A0"/>
                </a:solidFill>
              </a:rPr>
              <a:t>«Лунная»,</a:t>
            </a:r>
          </a:p>
          <a:p>
            <a:pPr>
              <a:lnSpc>
                <a:spcPct val="200000"/>
              </a:lnSpc>
            </a:pPr>
            <a:r>
              <a:rPr lang="ru-RU" sz="3600" b="1" i="1" dirty="0" smtClean="0">
                <a:solidFill>
                  <a:srgbClr val="7030A0"/>
                </a:solidFill>
              </a:rPr>
              <a:t>«Аврора»</a:t>
            </a:r>
          </a:p>
          <a:p>
            <a:endParaRPr lang="ru-RU" dirty="0"/>
          </a:p>
        </p:txBody>
      </p:sp>
      <p:pic>
        <p:nvPicPr>
          <p:cNvPr id="5" name="Picture 4" descr="C:\Users\User\Pictures\бетховен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285992"/>
            <a:ext cx="3531188" cy="424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329642" cy="13525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</a:rPr>
              <a:t>Ференц</a:t>
            </a:r>
            <a:r>
              <a:rPr lang="ru-RU" b="1" dirty="0" smtClean="0">
                <a:solidFill>
                  <a:srgbClr val="0070C0"/>
                </a:solidFill>
              </a:rPr>
              <a:t> Лист-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i="1" dirty="0" smtClean="0"/>
              <a:t>разработал новый тип одночастной сонаты</a:t>
            </a:r>
            <a:endParaRPr lang="ru-RU" sz="3100" b="1" i="1" dirty="0"/>
          </a:p>
        </p:txBody>
      </p:sp>
      <p:pic>
        <p:nvPicPr>
          <p:cNvPr id="1026" name="Picture 2" descr="C:\Documents and Settings\Пользователь\Рабочий стол\ф2011\картинки\лист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143116"/>
            <a:ext cx="4181492" cy="454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DSC0407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" y="0"/>
            <a:ext cx="9144001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43000"/>
            <a:ext cx="889248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Ф.Шуберт, Р.Шуман, Ф.Шопен, Э.Григ</a:t>
            </a:r>
            <a:endParaRPr lang="ru-RU" b="1" dirty="0"/>
          </a:p>
        </p:txBody>
      </p:sp>
      <p:pic>
        <p:nvPicPr>
          <p:cNvPr id="3074" name="Picture 2" descr="C:\Users\User\Pictures\шопе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3526479" cy="4525962"/>
          </a:xfrm>
          <a:prstGeom prst="rect">
            <a:avLst/>
          </a:prstGeom>
          <a:noFill/>
        </p:spPr>
      </p:pic>
      <p:pic>
        <p:nvPicPr>
          <p:cNvPr id="6" name="Содержимое 15" descr="эдвард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32040" y="2075836"/>
            <a:ext cx="3240360" cy="4782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П.Чайковский, С.Рахманинов, А.Скрябин, С.Прокофьев и др.</a:t>
            </a:r>
            <a:endParaRPr lang="ru-RU" b="1" dirty="0"/>
          </a:p>
        </p:txBody>
      </p:sp>
      <p:pic>
        <p:nvPicPr>
          <p:cNvPr id="4098" name="Picture 2" descr="C:\Users\User\Pictures\чайковский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3033803" cy="3938290"/>
          </a:xfrm>
          <a:prstGeom prst="rect">
            <a:avLst/>
          </a:prstGeom>
          <a:noFill/>
        </p:spPr>
      </p:pic>
      <p:pic>
        <p:nvPicPr>
          <p:cNvPr id="4099" name="Picture 3" descr="C:\Users\User\Pictures\рахманин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348880"/>
            <a:ext cx="2857500" cy="3790950"/>
          </a:xfrm>
          <a:prstGeom prst="rect">
            <a:avLst/>
          </a:prstGeom>
          <a:noFill/>
        </p:spPr>
      </p:pic>
      <p:pic>
        <p:nvPicPr>
          <p:cNvPr id="4101" name="Picture 5" descr="C:\Users\User\Pictures\прокофьев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4844" y="2332038"/>
            <a:ext cx="2904547" cy="3905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Мои документы\Мои рисунки\пианис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95201"/>
            <a:ext cx="5072098" cy="6762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80728"/>
            <a:ext cx="5436096" cy="1229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  Увертюра«Эгмонт»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бетховен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76048" y="521296"/>
            <a:ext cx="4967952" cy="63367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Пользователь\Мои документы\Мои рисунки\скрипка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1052736"/>
            <a:ext cx="3240360" cy="158417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Соната для виолончели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и </a:t>
            </a:r>
            <a:r>
              <a:rPr lang="ru-RU" sz="3200" b="1" dirty="0" err="1" smtClean="0">
                <a:solidFill>
                  <a:srgbClr val="002060"/>
                </a:solidFill>
              </a:rPr>
              <a:t>фо-но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endParaRPr lang="ru-RU" sz="3200" dirty="0" smtClean="0"/>
          </a:p>
          <a:p>
            <a:endParaRPr lang="ru-RU" sz="3200" dirty="0" smtClean="0"/>
          </a:p>
        </p:txBody>
      </p:sp>
      <p:pic>
        <p:nvPicPr>
          <p:cNvPr id="16" name="Содержимое 15" descr="эдвард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0"/>
            <a:ext cx="4528432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3466728" cy="7250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Увертюра «Руслан и Людмила»</a:t>
            </a:r>
            <a:endParaRPr lang="ru-RU" b="1" dirty="0"/>
          </a:p>
        </p:txBody>
      </p:sp>
      <p:pic>
        <p:nvPicPr>
          <p:cNvPr id="8" name="Содержимое 7" descr="глинка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124744"/>
            <a:ext cx="3888432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6868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СОНА́ТНАЯ ФО́РМА (</a:t>
            </a:r>
            <a:r>
              <a:rPr lang="ru-RU" b="1" i="1" dirty="0" smtClean="0">
                <a:solidFill>
                  <a:srgbClr val="C00000"/>
                </a:solidFill>
              </a:rPr>
              <a:t>сонатное </a:t>
            </a:r>
            <a:r>
              <a:rPr lang="ru-RU" b="1" i="1" dirty="0" err="1" smtClean="0">
                <a:solidFill>
                  <a:srgbClr val="C00000"/>
                </a:solidFill>
              </a:rPr>
              <a:t>allegro</a:t>
            </a:r>
            <a:r>
              <a:rPr lang="ru-RU" b="1" dirty="0" smtClean="0">
                <a:solidFill>
                  <a:srgbClr val="C00000"/>
                </a:solidFill>
              </a:rPr>
              <a:t>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       Сонатная форма характерна для первых, быстрых частей сонатного цикла, почему и называется </a:t>
            </a:r>
          </a:p>
          <a:p>
            <a:pPr algn="ctr">
              <a:buNone/>
            </a:pPr>
            <a:r>
              <a:rPr lang="ru-RU" sz="3200" b="1" dirty="0" smtClean="0"/>
              <a:t>сонатным </a:t>
            </a:r>
            <a:r>
              <a:rPr lang="ru-RU" sz="3200" b="1" dirty="0" err="1" smtClean="0"/>
              <a:t>allegro</a:t>
            </a:r>
            <a:r>
              <a:rPr lang="ru-RU" sz="3200" b="1" dirty="0" smtClean="0"/>
              <a:t>. </a:t>
            </a:r>
          </a:p>
          <a:p>
            <a:pPr algn="ctr">
              <a:buNone/>
            </a:pPr>
            <a:endParaRPr lang="ru-RU" sz="3200" b="1" dirty="0" smtClean="0"/>
          </a:p>
          <a:p>
            <a:pPr algn="ctr">
              <a:buNone/>
            </a:pPr>
            <a:r>
              <a:rPr lang="ru-RU" sz="3200" dirty="0" smtClean="0"/>
              <a:t>Реже она встречается в медленных частях и финалах сонатных циклов.</a:t>
            </a:r>
            <a:endParaRPr lang="ru-RU" sz="32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Разгадай кроссворд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sz="44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«СОНАТНОЕ АЛЛЕГРО»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Песня «Звездопад»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Н.Добронравова и </a:t>
            </a:r>
            <a:r>
              <a:rPr lang="ru-RU" b="1" dirty="0" err="1" smtClean="0"/>
              <a:t>А.Пахмутовой</a:t>
            </a:r>
            <a:endParaRPr lang="ru-RU" b="1" dirty="0"/>
          </a:p>
        </p:txBody>
      </p:sp>
      <p:pic>
        <p:nvPicPr>
          <p:cNvPr id="6" name="Содержимое 5" descr="пахмуто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503627" flipH="1" flipV="1">
            <a:off x="454132" y="3088188"/>
            <a:ext cx="2254214" cy="3130854"/>
          </a:xfrm>
        </p:spPr>
      </p:pic>
      <p:pic>
        <p:nvPicPr>
          <p:cNvPr id="5122" name="Picture 2" descr="C:\Users\User\Documents\стоун\море\Beach\5437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1827" y="2420888"/>
            <a:ext cx="6662173" cy="4437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11" descr="SSL2416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Домашнее задание: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316288" cy="4525963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Прочитать трагедию У.Шекспира «Ромео и Джульетта», выписать действующие лица.</a:t>
            </a:r>
          </a:p>
          <a:p>
            <a:endParaRPr lang="ru-RU" dirty="0"/>
          </a:p>
        </p:txBody>
      </p:sp>
      <p:pic>
        <p:nvPicPr>
          <p:cNvPr id="7171" name="Picture 3" descr="C:\Users\User\Pictures\роме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61339"/>
            <a:ext cx="3168352" cy="43254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Что такое </a:t>
            </a:r>
            <a:r>
              <a:rPr lang="ru-RU" sz="4400" b="1" dirty="0" smtClean="0">
                <a:solidFill>
                  <a:srgbClr val="C00000"/>
                </a:solidFill>
                <a:cs typeface="Aharoni" pitchFamily="2" charset="-79"/>
              </a:rPr>
              <a:t>«соната»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cs typeface="Aharoni" pitchFamily="2" charset="-79"/>
              </a:rPr>
              <a:t>?</a:t>
            </a:r>
            <a:endParaRPr lang="ru-RU" sz="4400" b="1" dirty="0">
              <a:solidFill>
                <a:schemeClr val="tx2">
                  <a:lumMod val="75000"/>
                </a:schemeClr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Что значит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cs typeface="Aharoni" pitchFamily="2" charset="-79"/>
              </a:rPr>
              <a:t>«камерная музыка»</a:t>
            </a:r>
            <a:r>
              <a:rPr lang="ru-RU" sz="4400" b="1" dirty="0" smtClean="0">
                <a:solidFill>
                  <a:schemeClr val="bg2">
                    <a:lumMod val="25000"/>
                  </a:schemeClr>
                </a:solidFill>
                <a:cs typeface="Aharoni" pitchFamily="2" charset="-79"/>
              </a:rPr>
              <a:t>?</a:t>
            </a:r>
            <a:endParaRPr lang="ru-RU" sz="4400" b="1" dirty="0">
              <a:solidFill>
                <a:schemeClr val="bg2">
                  <a:lumMod val="25000"/>
                </a:schemeClr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687590" cy="41152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endParaRPr lang="ru-RU" sz="3200" dirty="0" smtClean="0"/>
          </a:p>
          <a:p>
            <a:endParaRPr lang="ru-RU" sz="3200" dirty="0" smtClean="0"/>
          </a:p>
        </p:txBody>
      </p:sp>
      <p:pic>
        <p:nvPicPr>
          <p:cNvPr id="16" name="Содержимое 15" descr="эдвард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4556" y="134066"/>
            <a:ext cx="4439907" cy="672393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Сонатная форма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 </a:t>
            </a:r>
            <a:r>
              <a:rPr lang="ru-RU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сонатной форме </a:t>
            </a: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пишутся:  </a:t>
            </a: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/>
              <a:t> СОНАТЫ,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/>
              <a:t>КОНЦЕРТЫ,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/>
              <a:t>СИМФОНИИ,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/>
              <a:t>ОПЕРНЫЕ СЦЕНЫ, 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/>
              <a:t>ОРАТОРИИ, 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/>
              <a:t>УВЕРТЮРЫ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43528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3 крупных раздела</a:t>
            </a:r>
            <a:r>
              <a:rPr lang="ru-RU" dirty="0" smtClean="0"/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60000"/>
              </a:lnSpc>
              <a:buNone/>
            </a:pP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</a:rPr>
              <a:t>Вступление</a:t>
            </a:r>
          </a:p>
          <a:p>
            <a:pPr algn="ctr">
              <a:lnSpc>
                <a:spcPct val="160000"/>
              </a:lnSpc>
              <a:buNone/>
            </a:pP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</a:rPr>
              <a:t>1. ?</a:t>
            </a:r>
          </a:p>
          <a:p>
            <a:pPr algn="ctr">
              <a:lnSpc>
                <a:spcPct val="160000"/>
              </a:lnSpc>
              <a:buNone/>
            </a:pP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</a:rPr>
              <a:t>2. ?</a:t>
            </a:r>
          </a:p>
          <a:p>
            <a:pPr algn="ctr">
              <a:lnSpc>
                <a:spcPct val="160000"/>
              </a:lnSpc>
              <a:buNone/>
            </a:pP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</a:rPr>
              <a:t>3. ?</a:t>
            </a:r>
          </a:p>
          <a:p>
            <a:pPr algn="ctr">
              <a:lnSpc>
                <a:spcPct val="160000"/>
              </a:lnSpc>
              <a:buNone/>
            </a:pP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</a:rPr>
              <a:t>Кода</a:t>
            </a:r>
          </a:p>
          <a:p>
            <a:pPr algn="ctr">
              <a:lnSpc>
                <a:spcPct val="200000"/>
              </a:lnSpc>
              <a:buNone/>
            </a:pPr>
            <a:endParaRPr lang="ru-RU" sz="3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lnSpc>
                <a:spcPct val="200000"/>
              </a:lnSpc>
              <a:buNone/>
            </a:pPr>
            <a:endParaRPr lang="ru-RU" sz="3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335</TotalTime>
  <Words>291</Words>
  <Application>Microsoft Office PowerPoint</Application>
  <PresentationFormat>Экран (4:3)</PresentationFormat>
  <Paragraphs>81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</vt:lpstr>
      <vt:lpstr>Сонатная форма</vt:lpstr>
      <vt:lpstr>В сонатной форме пишутся:  </vt:lpstr>
      <vt:lpstr>3 крупных раздела:</vt:lpstr>
      <vt:lpstr>Экспозиция  (латинское exposito — показ) -</vt:lpstr>
      <vt:lpstr>Разработка -</vt:lpstr>
      <vt:lpstr>Реприза  (французское reprise — повторение, возобновление) -</vt:lpstr>
      <vt:lpstr>Иногда перед экспозицией бывает ВСТУПЛЕНИЕ —</vt:lpstr>
      <vt:lpstr>После репризы — КОДА   (от ит. coda — хвост) -</vt:lpstr>
      <vt:lpstr>СОНАТНАЯ ФОРМА -</vt:lpstr>
      <vt:lpstr>Сонатная форма сложилась  во второй половине XVIII века</vt:lpstr>
      <vt:lpstr>Мастера сонатной формы – венские классики:</vt:lpstr>
      <vt:lpstr>Людвиг ван Бетховен  написал 32 сонаты</vt:lpstr>
      <vt:lpstr>Ференц Лист-  разработал новый тип одночастной сонаты</vt:lpstr>
      <vt:lpstr>Ф.Шуберт, Р.Шуман, Ф.Шопен, Э.Григ</vt:lpstr>
      <vt:lpstr>П.Чайковский, С.Рахманинов, А.Скрябин, С.Прокофьев и др.</vt:lpstr>
      <vt:lpstr>Презентация PowerPoint</vt:lpstr>
      <vt:lpstr>  Увертюра«Эгмонт» </vt:lpstr>
      <vt:lpstr>Презентация PowerPoint</vt:lpstr>
      <vt:lpstr>                 Соната для виолончели  и фо-но</vt:lpstr>
      <vt:lpstr>Увертюра «Руслан и Людмила»</vt:lpstr>
      <vt:lpstr>СОНА́ТНАЯ ФО́РМА (сонатное allegro)</vt:lpstr>
      <vt:lpstr>Разгадай кроссворд:</vt:lpstr>
      <vt:lpstr>Песня «Звездопад» Н.Добронравова и А.Пахмутовой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Сонатная форма</dc:title>
  <dc:creator>User</dc:creator>
  <cp:lastModifiedBy>Admin</cp:lastModifiedBy>
  <cp:revision>11</cp:revision>
  <dcterms:created xsi:type="dcterms:W3CDTF">2012-03-11T14:03:48Z</dcterms:created>
  <dcterms:modified xsi:type="dcterms:W3CDTF">2012-11-21T12:58:25Z</dcterms:modified>
</cp:coreProperties>
</file>