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5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7" r:id="rId15"/>
    <p:sldId id="294" r:id="rId16"/>
    <p:sldId id="288" r:id="rId17"/>
    <p:sldId id="269" r:id="rId18"/>
    <p:sldId id="270" r:id="rId19"/>
    <p:sldId id="271" r:id="rId20"/>
    <p:sldId id="290" r:id="rId21"/>
    <p:sldId id="272" r:id="rId22"/>
    <p:sldId id="273" r:id="rId23"/>
    <p:sldId id="274" r:id="rId24"/>
    <p:sldId id="291" r:id="rId25"/>
    <p:sldId id="289" r:id="rId26"/>
    <p:sldId id="276" r:id="rId27"/>
    <p:sldId id="277" r:id="rId28"/>
    <p:sldId id="292" r:id="rId29"/>
    <p:sldId id="293" r:id="rId30"/>
    <p:sldId id="296" r:id="rId31"/>
    <p:sldId id="278" r:id="rId32"/>
    <p:sldId id="279" r:id="rId33"/>
    <p:sldId id="280" r:id="rId34"/>
    <p:sldId id="281" r:id="rId35"/>
    <p:sldId id="282" r:id="rId36"/>
    <p:sldId id="284" r:id="rId37"/>
    <p:sldId id="283" r:id="rId38"/>
    <p:sldId id="286" r:id="rId39"/>
    <p:sldId id="295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55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9EBE7-7EB9-41FC-B9CE-6FA0627204DA}" type="datetimeFigureOut">
              <a:rPr lang="ru-RU" smtClean="0"/>
              <a:pPr/>
              <a:t>14.06.2024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A0C5-2402-4CA0-894E-3B6A95BA3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9EBE7-7EB9-41FC-B9CE-6FA0627204DA}" type="datetimeFigureOut">
              <a:rPr lang="ru-RU" smtClean="0"/>
              <a:pPr/>
              <a:t>14.06.2024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A0C5-2402-4CA0-894E-3B6A95BA3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9EBE7-7EB9-41FC-B9CE-6FA0627204DA}" type="datetimeFigureOut">
              <a:rPr lang="ru-RU" smtClean="0"/>
              <a:pPr/>
              <a:t>14.06.2024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A0C5-2402-4CA0-894E-3B6A95BA3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9EBE7-7EB9-41FC-B9CE-6FA0627204DA}" type="datetimeFigureOut">
              <a:rPr lang="ru-RU" smtClean="0"/>
              <a:pPr/>
              <a:t>14.06.2024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A0C5-2402-4CA0-894E-3B6A95BA3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9EBE7-7EB9-41FC-B9CE-6FA0627204DA}" type="datetimeFigureOut">
              <a:rPr lang="ru-RU" smtClean="0"/>
              <a:pPr/>
              <a:t>14.06.2024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A0C5-2402-4CA0-894E-3B6A95BA3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9EBE7-7EB9-41FC-B9CE-6FA0627204DA}" type="datetimeFigureOut">
              <a:rPr lang="ru-RU" smtClean="0"/>
              <a:pPr/>
              <a:t>14.06.2024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A0C5-2402-4CA0-894E-3B6A95BA3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9EBE7-7EB9-41FC-B9CE-6FA0627204DA}" type="datetimeFigureOut">
              <a:rPr lang="ru-RU" smtClean="0"/>
              <a:pPr/>
              <a:t>14.06.2024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A0C5-2402-4CA0-894E-3B6A95BA3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9EBE7-7EB9-41FC-B9CE-6FA0627204DA}" type="datetimeFigureOut">
              <a:rPr lang="ru-RU" smtClean="0"/>
              <a:pPr/>
              <a:t>14.06.2024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A0C5-2402-4CA0-894E-3B6A95BA3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9EBE7-7EB9-41FC-B9CE-6FA0627204DA}" type="datetimeFigureOut">
              <a:rPr lang="ru-RU" smtClean="0"/>
              <a:pPr/>
              <a:t>14.06.2024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A0C5-2402-4CA0-894E-3B6A95BA3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9EBE7-7EB9-41FC-B9CE-6FA0627204DA}" type="datetimeFigureOut">
              <a:rPr lang="ru-RU" smtClean="0"/>
              <a:pPr/>
              <a:t>14.06.2024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A0C5-2402-4CA0-894E-3B6A95BA3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9EBE7-7EB9-41FC-B9CE-6FA0627204DA}" type="datetimeFigureOut">
              <a:rPr lang="ru-RU" smtClean="0"/>
              <a:pPr/>
              <a:t>14.06.2024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6A0C5-2402-4CA0-894E-3B6A95BA3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9EBE7-7EB9-41FC-B9CE-6FA0627204DA}" type="datetimeFigureOut">
              <a:rPr lang="ru-RU" smtClean="0"/>
              <a:pPr/>
              <a:t>14.06.2024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6A0C5-2402-4CA0-894E-3B6A95BA31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3.jpeg"/><Relationship Id="rId7" Type="http://schemas.openxmlformats.org/officeDocument/2006/relationships/image" Target="../media/image4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3.jpeg"/><Relationship Id="rId7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ОВ фон для презентации (9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1571612"/>
            <a:ext cx="6500858" cy="428628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Monotype Corsiva" pitchFamily="66" charset="0"/>
              </a:rPr>
              <a:t>Ненецкий  округ 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в годы 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Великой Отечественной </a:t>
            </a:r>
            <a:r>
              <a:rPr lang="ru-RU" dirty="0" smtClean="0">
                <a:latin typeface="Monotype Corsiva" pitchFamily="66" charset="0"/>
              </a:rPr>
              <a:t>войны</a:t>
            </a:r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1941-1945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28675" name="Picture 3" descr="C:\Users\User\Desktop\НАО\fghf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12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4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5" descr="C:\Users\User\Desktop\НАО\usc5buzgs88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1643050"/>
            <a:ext cx="3952876" cy="26830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6" descr="C:\Users\User\Desktop\НАО\ненец округ 194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1357298"/>
            <a:ext cx="3326030" cy="2214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7" descr="C:\Users\User\Desktop\НАО\рыболовство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14744" y="3857628"/>
            <a:ext cx="4095752" cy="28260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928662" y="214290"/>
            <a:ext cx="6929486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>Увеличение оленеводства, рыболовства, заготовок пушнины.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928662" y="4500570"/>
            <a:ext cx="2714644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>126 000 голов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5572132" y="3286124"/>
            <a:ext cx="3143272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atin typeface="Book Antiqua" pitchFamily="18" charset="0"/>
                <a:ea typeface="+mj-ea"/>
                <a:cs typeface="+mj-cs"/>
              </a:rPr>
              <a:t>700 охотников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User\Desktop\НАО\рыбзавод.jpg"/>
          <p:cNvPicPr>
            <a:picLocks noChangeAspect="1" noChangeArrowheads="1"/>
          </p:cNvPicPr>
          <p:nvPr/>
        </p:nvPicPr>
        <p:blipFill>
          <a:blip r:embed="rId5"/>
          <a:srcRect b="17150"/>
          <a:stretch>
            <a:fillRect/>
          </a:stretch>
        </p:blipFill>
        <p:spPr bwMode="auto">
          <a:xfrm>
            <a:off x="1028163" y="642918"/>
            <a:ext cx="4615407" cy="30527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3" descr="C:\Users\User\Desktop\НАО\пушнина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93116" y="3857628"/>
            <a:ext cx="3959860" cy="26432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5286380" y="5286388"/>
            <a:ext cx="3429024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noProof="0" dirty="0" smtClean="0">
                <a:latin typeface="Book Antiqua" pitchFamily="18" charset="0"/>
                <a:ea typeface="+mj-ea"/>
                <a:cs typeface="+mj-cs"/>
              </a:rPr>
              <a:t>6 158 000 рублей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pic>
        <p:nvPicPr>
          <p:cNvPr id="3075" name="Picture 3" descr="C:\Users\User\Desktop\НАО\N0EvHCnJncw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28" y="2357430"/>
            <a:ext cx="3847460" cy="25669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686700" cy="868346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latin typeface="Book Antiqua" pitchFamily="18" charset="0"/>
              </a:rPr>
              <a:t>Лесозавод-</a:t>
            </a:r>
            <a:br>
              <a:rPr lang="ru-RU" sz="3200" dirty="0" smtClean="0">
                <a:latin typeface="Book Antiqua" pitchFamily="18" charset="0"/>
              </a:rPr>
            </a:br>
            <a:r>
              <a:rPr lang="ru-RU" sz="3200" dirty="0" smtClean="0">
                <a:latin typeface="Book Antiqua" pitchFamily="18" charset="0"/>
              </a:rPr>
              <a:t>судоверфь</a:t>
            </a:r>
            <a:endParaRPr lang="ru-RU" sz="3200" dirty="0">
              <a:latin typeface="Book Antiqua" pitchFamily="18" charset="0"/>
            </a:endParaRPr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 descr="C:\Users\User\Desktop\НАО\лесозавод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3500438"/>
            <a:ext cx="5204899" cy="3143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483" name="Picture 3" descr="C:\Users\User\Desktop\НАО\стелла поларе нм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2" y="214290"/>
            <a:ext cx="4607350" cy="2928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2" descr="C:\Users\User\Desktop\НАО\лесозавод.jpg"/>
          <p:cNvPicPr>
            <a:picLocks noChangeAspect="1" noChangeArrowheads="1"/>
          </p:cNvPicPr>
          <p:nvPr/>
        </p:nvPicPr>
        <p:blipFill>
          <a:blip r:embed="rId7" cstate="print"/>
          <a:srcRect l="22830"/>
          <a:stretch>
            <a:fillRect/>
          </a:stretch>
        </p:blipFill>
        <p:spPr bwMode="auto">
          <a:xfrm>
            <a:off x="357158" y="2143116"/>
            <a:ext cx="3622150" cy="2571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85728"/>
            <a:ext cx="5286412" cy="868346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latin typeface="Book Antiqua" pitchFamily="18" charset="0"/>
              </a:rPr>
              <a:t>Константин Фёдорович </a:t>
            </a:r>
            <a:br>
              <a:rPr lang="ru-RU" sz="3200" dirty="0" smtClean="0">
                <a:latin typeface="Book Antiqua" pitchFamily="18" charset="0"/>
              </a:rPr>
            </a:br>
            <a:r>
              <a:rPr lang="ru-RU" sz="3200" dirty="0" smtClean="0">
                <a:latin typeface="Book Antiqua" pitchFamily="18" charset="0"/>
              </a:rPr>
              <a:t>              </a:t>
            </a:r>
            <a:r>
              <a:rPr lang="ru-RU" sz="3200" dirty="0" err="1" smtClean="0">
                <a:latin typeface="Book Antiqua" pitchFamily="18" charset="0"/>
              </a:rPr>
              <a:t>Кыркалов</a:t>
            </a:r>
            <a:endParaRPr lang="ru-RU" sz="3200" dirty="0">
              <a:latin typeface="Book Antiqua" pitchFamily="18" charset="0"/>
            </a:endParaRPr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User\Desktop\НАО\окр 5 апр.jpg"/>
          <p:cNvPicPr>
            <a:picLocks noChangeAspect="1" noChangeArrowheads="1"/>
          </p:cNvPicPr>
          <p:nvPr/>
        </p:nvPicPr>
        <p:blipFill>
          <a:blip r:embed="rId5" cstate="print"/>
          <a:srcRect l="1919" r="3216" b="40021"/>
          <a:stretch>
            <a:fillRect/>
          </a:stretch>
        </p:blipFill>
        <p:spPr bwMode="auto">
          <a:xfrm rot="16200000">
            <a:off x="722808" y="2563285"/>
            <a:ext cx="4769426" cy="30718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2" descr="C:\Users\User\Desktop\НАО\орден Ленина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66" y="1714488"/>
            <a:ext cx="2202212" cy="43862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7829576" cy="511156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latin typeface="Book Antiqua" pitchFamily="18" charset="0"/>
              </a:rPr>
              <a:t>Мобилизация мужчин на фронт</a:t>
            </a:r>
            <a:endParaRPr lang="ru-RU" sz="3200" dirty="0">
              <a:latin typeface="Book Antiqua" pitchFamily="18" charset="0"/>
            </a:endParaRPr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 descr="C:\Users\User\Desktop\НАО\19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947244"/>
            <a:ext cx="3929090" cy="26246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3" descr="C:\Users\User\Desktop\НАО\отправк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3286124"/>
            <a:ext cx="5651086" cy="3181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436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74638"/>
            <a:ext cx="7758138" cy="511156"/>
          </a:xfrm>
        </p:spPr>
        <p:txBody>
          <a:bodyPr>
            <a:noAutofit/>
          </a:bodyPr>
          <a:lstStyle/>
          <a:p>
            <a:pPr algn="l"/>
            <a:endParaRPr lang="ru-RU" sz="3200" dirty="0"/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4" name="Picture 2" descr="C:\Users\User\Desktop\НАО\rSVJQEiZf3U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1428736"/>
            <a:ext cx="7686675" cy="49625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74638"/>
            <a:ext cx="7758138" cy="511156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latin typeface="Book Antiqua" pitchFamily="18" charset="0"/>
              </a:rPr>
              <a:t>Рыбопромышленная отрасль</a:t>
            </a:r>
            <a:endParaRPr lang="ru-RU" sz="3200" dirty="0">
              <a:latin typeface="Book Antiqua" pitchFamily="18" charset="0"/>
            </a:endParaRPr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2" name="Picture 2" descr="C:\Users\User\Desktop\НАО\рыб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2143116"/>
            <a:ext cx="3833811" cy="28956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45" name="Picture 5" descr="C:\Users\User\Desktop\НАО\wbE5PUF9mlM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0100" y="1000108"/>
            <a:ext cx="3520704" cy="39242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 descr="C:\Users\User\Desktop\НАО\валенк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1428736"/>
            <a:ext cx="5255730" cy="3571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6" descr="C:\Users\User\Desktop\НАО\валенки2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4000504"/>
            <a:ext cx="3698358" cy="25533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928662" y="214290"/>
            <a:ext cx="6786610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>4 000 502 рублей на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>строительство танков и самолётов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7829576" cy="868346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dirty="0" smtClean="0">
                <a:latin typeface="Book Antiqua" pitchFamily="18" charset="0"/>
              </a:rPr>
              <a:t>Награда тружеников (3 404)</a:t>
            </a:r>
            <a:br>
              <a:rPr lang="ru-RU" sz="3200" dirty="0" smtClean="0">
                <a:latin typeface="Book Antiqua" pitchFamily="18" charset="0"/>
              </a:rPr>
            </a:br>
            <a:r>
              <a:rPr lang="ru-RU" sz="3200" dirty="0" smtClean="0">
                <a:latin typeface="Book Antiqua" pitchFamily="18" charset="0"/>
              </a:rPr>
              <a:t>                       Ненецкого округа</a:t>
            </a:r>
            <a:endParaRPr lang="ru-RU" sz="3200" dirty="0">
              <a:latin typeface="Book Antiqua" pitchFamily="18" charset="0"/>
            </a:endParaRPr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User\Desktop\НАО\tru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1714488"/>
            <a:ext cx="7453044" cy="3974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285728"/>
            <a:ext cx="3971924" cy="36828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Book Antiqua" pitchFamily="18" charset="0"/>
              </a:rPr>
              <a:t>аэродром</a:t>
            </a:r>
            <a:endParaRPr lang="ru-RU" sz="3200" dirty="0">
              <a:latin typeface="Book Antiqua" pitchFamily="18" charset="0"/>
            </a:endParaRPr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User\Desktop\НАО\самолет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0"/>
            <a:ext cx="4119570" cy="29532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266" name="Picture 2" descr="C:\Users\User\Desktop\НАО\аэродром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3071810"/>
            <a:ext cx="4605330" cy="3569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3" descr="C:\Users\User\Desktop\НАО\самолет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0" y="2143116"/>
            <a:ext cx="4559597" cy="3143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Book Antiqua" pitchFamily="18" charset="0"/>
              </a:rPr>
              <a:t>Начало войны</a:t>
            </a:r>
            <a:endParaRPr lang="ru-RU" dirty="0">
              <a:latin typeface="Book Antiqua" pitchFamily="18" charset="0"/>
            </a:endParaRPr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User\Desktop\content-img(101)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85918" y="1428736"/>
            <a:ext cx="6401362" cy="4525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571480"/>
            <a:ext cx="5500726" cy="582594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Book Antiqua" pitchFamily="18" charset="0"/>
              </a:rPr>
              <a:t>Награды за строительство аэродрома</a:t>
            </a:r>
            <a:endParaRPr lang="ru-RU" sz="3200" dirty="0">
              <a:latin typeface="Book Antiqua" pitchFamily="18" charset="0"/>
            </a:endParaRPr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5" name="Picture 3" descr="C:\Users\User\Desktop\НАО\медаль за оборону Заполярь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1714488"/>
            <a:ext cx="2071702" cy="4025220"/>
          </a:xfrm>
          <a:prstGeom prst="rect">
            <a:avLst/>
          </a:prstGeom>
          <a:noFill/>
        </p:spPr>
      </p:pic>
      <p:pic>
        <p:nvPicPr>
          <p:cNvPr id="13316" name="Picture 4" descr="C:\Users\User\Desktop\medal-za-boevie-zaslugi250px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90" y="1785926"/>
            <a:ext cx="3675066" cy="3675066"/>
          </a:xfrm>
          <a:prstGeom prst="rect">
            <a:avLst/>
          </a:prstGeom>
          <a:noFill/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214414" y="5929330"/>
            <a:ext cx="2428892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atin typeface="Book Antiqua" pitchFamily="18" charset="0"/>
                <a:ea typeface="+mj-ea"/>
                <a:cs typeface="+mj-cs"/>
              </a:rPr>
              <a:t>39 человек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500694" y="5857892"/>
            <a:ext cx="2428892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atin typeface="Book Antiqua" pitchFamily="18" charset="0"/>
                <a:ea typeface="+mj-ea"/>
                <a:cs typeface="+mj-cs"/>
              </a:rPr>
              <a:t>3 человека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User\Desktop\НАО\7. Торпедоносцы Северного флота. Фото В. Ковригина. 194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57166"/>
            <a:ext cx="4624903" cy="32670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4" descr="C:\Users\User\Desktop\НАО\самолет нарьян марский судостроитель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8662" y="3985295"/>
            <a:ext cx="3733792" cy="26216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3" descr="C:\Users\User\Desktop\НАО\e4e4782a737f7f79f3aa28fd3713a19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72066" y="4214818"/>
            <a:ext cx="3594338" cy="23812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Picture 2" descr="C:\Users\User\Desktop\НАО\4. Гидросамолёт МБР-2. 1942. Фото из открытых источников.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72066" y="1500174"/>
            <a:ext cx="3571900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928662" y="642918"/>
            <a:ext cx="657229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>Телеграмма от Верховного Главнокомандующего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>И. В. Сталина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357290" y="2214554"/>
            <a:ext cx="6500858" cy="34290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ngLiU" pitchFamily="49" charset="-120"/>
                <a:ea typeface="MingLiU" pitchFamily="49" charset="-120"/>
                <a:cs typeface="+mj-cs"/>
              </a:rPr>
              <a:t>«Передайте трудящимся Ненецкого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ngLiU" pitchFamily="49" charset="-120"/>
                <a:ea typeface="MingLiU" pitchFamily="49" charset="-120"/>
                <a:cs typeface="+mj-cs"/>
              </a:rPr>
              <a:t> национального округа, собравшим 1 012 000 рублей на эскадрилью 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ngLiU" pitchFamily="49" charset="-120"/>
                <a:ea typeface="MingLiU" pitchFamily="49" charset="-120"/>
                <a:cs typeface="+mj-cs"/>
              </a:rPr>
              <a:t>самолётов, 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ngLiU" pitchFamily="49" charset="-120"/>
                <a:ea typeface="MingLiU" pitchFamily="49" charset="-120"/>
                <a:cs typeface="+mj-cs"/>
              </a:rPr>
              <a:t>мой братский привет и благодарность Красной Армии»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ngLiU" pitchFamily="49" charset="-120"/>
              <a:ea typeface="MingLiU" pitchFamily="49" charset="-120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7543824" cy="511156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latin typeface="Book Antiqua" pitchFamily="18" charset="0"/>
              </a:rPr>
              <a:t>Алексей Кондратьевич Тарасов</a:t>
            </a:r>
            <a:endParaRPr lang="ru-RU" sz="3200" dirty="0">
              <a:latin typeface="Book Antiqua" pitchFamily="18" charset="0"/>
            </a:endParaRPr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User\Desktop\НАО\Алексей_Кондратьевич_Тарасов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1571612"/>
            <a:ext cx="3171478" cy="4525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3" descr="C:\Users\User\Desktop\НАО\тарасов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9058" y="2285992"/>
            <a:ext cx="4876800" cy="3143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543824" cy="511156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latin typeface="Book Antiqua" pitchFamily="18" charset="0"/>
              </a:rPr>
              <a:t>Як – 7 Б</a:t>
            </a:r>
            <a:endParaRPr lang="ru-RU" sz="3200" dirty="0">
              <a:latin typeface="Book Antiqua" pitchFamily="18" charset="0"/>
            </a:endParaRPr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8" name="Picture 2" descr="C:\Users\User\Desktop\НАО\p1150405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1071546"/>
            <a:ext cx="7264424" cy="48499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 descr="C:\Users\User\Desktop\NarMar_063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4857760"/>
            <a:ext cx="2690810" cy="17952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42852"/>
            <a:ext cx="6143668" cy="1500198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Book Antiqua" pitchFamily="18" charset="0"/>
              </a:rPr>
              <a:t>Памятный </a:t>
            </a:r>
            <a:r>
              <a:rPr lang="ru-RU" sz="2800" dirty="0" smtClean="0">
                <a:latin typeface="Book Antiqua" pitchFamily="18" charset="0"/>
              </a:rPr>
              <a:t>обелиск лётчикам, погибшим в годы ВОВ на территории Ненецкого округа </a:t>
            </a:r>
            <a:endParaRPr lang="ru-RU" sz="2800" dirty="0">
              <a:latin typeface="Book Antiqua" pitchFamily="18" charset="0"/>
            </a:endParaRPr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1" name="Picture 3" descr="C:\Users\User\Desktop\НАО\NtsTnj1c0v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46" y="1571612"/>
            <a:ext cx="5143535" cy="51435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42852"/>
            <a:ext cx="7443782" cy="1143000"/>
          </a:xfrm>
        </p:spPr>
        <p:txBody>
          <a:bodyPr>
            <a:normAutofit/>
          </a:bodyPr>
          <a:lstStyle/>
          <a:p>
            <a:pPr algn="l"/>
            <a:r>
              <a:rPr lang="ru-RU" sz="3000" dirty="0" err="1" smtClean="0">
                <a:latin typeface="Book Antiqua" pitchFamily="18" charset="0"/>
              </a:rPr>
              <a:t>Оленно-транспортные</a:t>
            </a:r>
            <a:r>
              <a:rPr lang="ru-RU" sz="3000" dirty="0" smtClean="0">
                <a:latin typeface="Book Antiqua" pitchFamily="18" charset="0"/>
              </a:rPr>
              <a:t> батальоны</a:t>
            </a:r>
            <a:endParaRPr lang="ru-RU" sz="3000" dirty="0">
              <a:latin typeface="Book Antiqua" pitchFamily="18" charset="0"/>
            </a:endParaRPr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User\Desktop\НАО\regnum_picture_1590412025952197_norma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1643050"/>
            <a:ext cx="7860736" cy="41858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436" y="-5577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7829576" cy="1797040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dirty="0" smtClean="0">
                <a:latin typeface="Book Antiqua" pitchFamily="18" charset="0"/>
              </a:rPr>
              <a:t>5 </a:t>
            </a:r>
            <a:r>
              <a:rPr lang="ru-RU" sz="3200" dirty="0" err="1" smtClean="0">
                <a:latin typeface="Book Antiqua" pitchFamily="18" charset="0"/>
              </a:rPr>
              <a:t>оленно</a:t>
            </a:r>
            <a:r>
              <a:rPr lang="ru-RU" sz="3200" dirty="0" smtClean="0">
                <a:latin typeface="Book Antiqua" pitchFamily="18" charset="0"/>
              </a:rPr>
              <a:t>-транспортных </a:t>
            </a:r>
            <a:r>
              <a:rPr lang="ru-RU" sz="3200" dirty="0" smtClean="0">
                <a:latin typeface="Book Antiqua" pitchFamily="18" charset="0"/>
              </a:rPr>
              <a:t>эшелонов</a:t>
            </a:r>
            <a:r>
              <a:rPr lang="ru-RU" sz="3200" dirty="0" smtClean="0">
                <a:latin typeface="Book Antiqua" pitchFamily="18" charset="0"/>
              </a:rPr>
              <a:t/>
            </a:r>
            <a:br>
              <a:rPr lang="ru-RU" sz="3200" dirty="0" smtClean="0">
                <a:latin typeface="Book Antiqua" pitchFamily="18" charset="0"/>
              </a:rPr>
            </a:br>
            <a:r>
              <a:rPr lang="ru-RU" sz="3200" dirty="0" smtClean="0">
                <a:latin typeface="Book Antiqua" pitchFamily="18" charset="0"/>
              </a:rPr>
              <a:t>600 каюров и призывников</a:t>
            </a:r>
            <a:br>
              <a:rPr lang="ru-RU" sz="3200" dirty="0" smtClean="0">
                <a:latin typeface="Book Antiqua" pitchFamily="18" charset="0"/>
              </a:rPr>
            </a:br>
            <a:r>
              <a:rPr lang="ru-RU" sz="3200" dirty="0" smtClean="0">
                <a:latin typeface="Book Antiqua" pitchFamily="18" charset="0"/>
              </a:rPr>
              <a:t>7000 оленей и 1200 нарт</a:t>
            </a:r>
            <a:br>
              <a:rPr lang="ru-RU" sz="3200" dirty="0" smtClean="0">
                <a:latin typeface="Book Antiqua" pitchFamily="18" charset="0"/>
              </a:rPr>
            </a:br>
            <a:endParaRPr lang="ru-RU" sz="3200" dirty="0">
              <a:latin typeface="Book Antiqua" pitchFamily="18" charset="0"/>
            </a:endParaRPr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User\Desktop\НАО\xz9Ny4kUAtQ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2143116"/>
            <a:ext cx="8043773" cy="4525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3" name="Picture 3" descr="C:\Users\User\Desktop\НАО\-t1mMW78meo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9058" y="3214686"/>
            <a:ext cx="4733924" cy="34256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362" name="Picture 2" descr="C:\Users\User\Desktop\НАО\изображение_viber_2024-05-04_12-09-16-7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214290"/>
            <a:ext cx="4643410" cy="34309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7" name="Picture 3" descr="C:\Users\User\Desktop\НАО\-BEzgRuOM3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374" y="2786058"/>
            <a:ext cx="5595816" cy="37282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386" name="Picture 2" descr="C:\Users\User\Desktop\НАО\_7EwFhrusH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214290"/>
            <a:ext cx="4716750" cy="3143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User\Desktop\НАО\нижняя пеш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1500174"/>
            <a:ext cx="8115328" cy="44158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Митинги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Users\User\Desktop\НАО\bcXyJOG6u1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14290"/>
            <a:ext cx="5255994" cy="31289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 descr="C:\Users\User\Desktop\НАО\nuPuGr2lcn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357166"/>
            <a:ext cx="3714734" cy="2786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 descr="C:\Users\User\Desktop\НАО\gRdAJhIWT5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14546" y="2928934"/>
            <a:ext cx="4881773" cy="37337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6429420" cy="1143000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latin typeface="Book Antiqua" pitchFamily="18" charset="0"/>
              </a:rPr>
              <a:t>Памятник подвигу участников </a:t>
            </a:r>
            <a:r>
              <a:rPr lang="ru-RU" sz="3200" dirty="0" err="1" smtClean="0">
                <a:latin typeface="Book Antiqua" pitchFamily="18" charset="0"/>
              </a:rPr>
              <a:t>оленно-транспортных</a:t>
            </a:r>
            <a:r>
              <a:rPr lang="ru-RU" sz="3200" dirty="0" smtClean="0">
                <a:latin typeface="Book Antiqua" pitchFamily="18" charset="0"/>
              </a:rPr>
              <a:t> батальонов в годы ВОВ</a:t>
            </a:r>
            <a:endParaRPr lang="ru-RU" sz="3200" dirty="0">
              <a:latin typeface="Book Antiqua" pitchFamily="18" charset="0"/>
            </a:endParaRPr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User\Desktop\НАО\XsAAAgNUuuA-19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04" y="1857364"/>
            <a:ext cx="6034617" cy="4525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0" name="Picture 2" descr="C:\Users\User\Desktop\НАО\bRP5NHzjE4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78" y="214290"/>
            <a:ext cx="2195504" cy="22077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User\Desktop\НАО\море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500042"/>
            <a:ext cx="5952896" cy="40814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7" name="Picture 5" descr="C:\Users\User\Desktop\unnamed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357694"/>
            <a:ext cx="3857630" cy="20383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Book Antiqua" pitchFamily="18" charset="0"/>
              </a:rPr>
              <a:t>Буксир «Комсомолец»</a:t>
            </a:r>
            <a:endParaRPr lang="ru-RU" sz="3200" dirty="0">
              <a:latin typeface="Book Antiqua" pitchFamily="18" charset="0"/>
            </a:endParaRPr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User\Desktop\НАО\3. Буксирный пароход Комсомолец. Из фондов НКМ.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1142984"/>
            <a:ext cx="7778750" cy="5541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615262" cy="1143008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latin typeface="Book Antiqua" pitchFamily="18" charset="0"/>
              </a:rPr>
              <a:t>Александра Степановна </a:t>
            </a:r>
            <a:br>
              <a:rPr lang="ru-RU" sz="3200" dirty="0" smtClean="0">
                <a:latin typeface="Book Antiqua" pitchFamily="18" charset="0"/>
              </a:rPr>
            </a:br>
            <a:r>
              <a:rPr lang="ru-RU" sz="3200" dirty="0" smtClean="0">
                <a:latin typeface="Book Antiqua" pitchFamily="18" charset="0"/>
              </a:rPr>
              <a:t>                                     </a:t>
            </a:r>
            <a:r>
              <a:rPr lang="ru-RU" sz="3200" dirty="0" err="1" smtClean="0">
                <a:latin typeface="Book Antiqua" pitchFamily="18" charset="0"/>
              </a:rPr>
              <a:t>Кожевина</a:t>
            </a:r>
            <a:endParaRPr lang="ru-RU" sz="3200" dirty="0">
              <a:latin typeface="Book Antiqua" pitchFamily="18" charset="0"/>
            </a:endParaRPr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C:\Users\User\Desktop\НАО\2. Шура с товарищами. 1940. Из фондов музея школы №1.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1928802"/>
            <a:ext cx="5499100" cy="37544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2" name="Picture 2" descr="C:\Users\User\Desktop\НАО\А. Кожевин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62" y="1071546"/>
            <a:ext cx="2392342" cy="38576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7829576" cy="511156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latin typeface="Book Antiqua" pitchFamily="18" charset="0"/>
              </a:rPr>
              <a:t>Памятник  портовикам Нарьян-Мара</a:t>
            </a:r>
            <a:endParaRPr lang="ru-RU" sz="2800" dirty="0">
              <a:latin typeface="Book Antiqua" pitchFamily="18" charset="0"/>
            </a:endParaRPr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C:\Users\User\Desktop\НАО\scale_12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52476" y="1285860"/>
            <a:ext cx="6572256" cy="49291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47" name="Picture 3" descr="C:\Users\User\Desktop\НАО\e1c926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4500570"/>
            <a:ext cx="2666988" cy="20002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0" name="Picture 2" descr="C:\Users\User\Desktop\НАО\9 мая 1945 округ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1428736"/>
            <a:ext cx="6727868" cy="52495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14290"/>
            <a:ext cx="76867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dirty="0" smtClean="0">
                <a:latin typeface="Book Antiqua" pitchFamily="18" charset="0"/>
              </a:rPr>
              <a:t>9 мая 1945 год г. Нарьян-Мар</a:t>
            </a:r>
            <a:br>
              <a:rPr lang="ru-RU" sz="3200" dirty="0" smtClean="0">
                <a:latin typeface="Book Antiqua" pitchFamily="18" charset="0"/>
              </a:rPr>
            </a:br>
            <a:r>
              <a:rPr lang="ru-RU" sz="3200" dirty="0" smtClean="0">
                <a:latin typeface="Book Antiqua" pitchFamily="18" charset="0"/>
              </a:rPr>
              <a:t>3046 жителей округа погибло</a:t>
            </a:r>
            <a:br>
              <a:rPr lang="ru-RU" sz="3200" dirty="0" smtClean="0">
                <a:latin typeface="Book Antiqua" pitchFamily="18" charset="0"/>
              </a:rPr>
            </a:br>
            <a:r>
              <a:rPr lang="ru-RU" sz="3200" dirty="0" smtClean="0">
                <a:latin typeface="Book Antiqua" pitchFamily="18" charset="0"/>
              </a:rPr>
              <a:t>1084 жителя награждены</a:t>
            </a:r>
            <a:endParaRPr lang="ru-RU" sz="3200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Book Antiqua" pitchFamily="18" charset="0"/>
              </a:rPr>
              <a:t>Обелиск Победы</a:t>
            </a:r>
            <a:endParaRPr lang="ru-RU" sz="3200" dirty="0">
              <a:latin typeface="Book Antiqua" pitchFamily="18" charset="0"/>
            </a:endParaRPr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C:\Users\User\Desktop\НАО\72703e3541ca1d4bfa7c4779f44aae5e6458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1214422"/>
            <a:ext cx="6242050" cy="40655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1" name="Picture 3" descr="C:\Users\User\Desktop\НАО\Мемориальная_плита_обелиска_Победы_в_Нарьян-Маре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2132" y="4357694"/>
            <a:ext cx="3060639" cy="2295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571472" y="5929330"/>
            <a:ext cx="4786314" cy="4397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atin typeface="Book Antiqua" pitchFamily="18" charset="0"/>
                <a:ea typeface="+mj-ea"/>
                <a:cs typeface="+mj-cs"/>
              </a:rPr>
              <a:t>3000 фамилий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8" y="3429000"/>
            <a:ext cx="2928958" cy="2500330"/>
          </a:xfrm>
        </p:spPr>
        <p:txBody>
          <a:bodyPr>
            <a:normAutofit/>
          </a:bodyPr>
          <a:lstStyle/>
          <a:p>
            <a:r>
              <a:rPr lang="ru-RU" sz="3200" dirty="0" err="1" smtClean="0">
                <a:latin typeface="Book Antiqua" pitchFamily="18" charset="0"/>
              </a:rPr>
              <a:t>Спирихин</a:t>
            </a:r>
            <a:r>
              <a:rPr lang="ru-RU" sz="3200" dirty="0" smtClean="0">
                <a:latin typeface="Book Antiqua" pitchFamily="18" charset="0"/>
              </a:rPr>
              <a:t/>
            </a:r>
            <a:br>
              <a:rPr lang="ru-RU" sz="3200" dirty="0" smtClean="0">
                <a:latin typeface="Book Antiqua" pitchFamily="18" charset="0"/>
              </a:rPr>
            </a:br>
            <a:r>
              <a:rPr lang="ru-RU" sz="3200" dirty="0" smtClean="0">
                <a:latin typeface="Book Antiqua" pitchFamily="18" charset="0"/>
              </a:rPr>
              <a:t>Пётр</a:t>
            </a:r>
            <a:br>
              <a:rPr lang="ru-RU" sz="3200" dirty="0" smtClean="0">
                <a:latin typeface="Book Antiqua" pitchFamily="18" charset="0"/>
              </a:rPr>
            </a:br>
            <a:r>
              <a:rPr lang="ru-RU" sz="3200" dirty="0" smtClean="0">
                <a:latin typeface="Book Antiqua" pitchFamily="18" charset="0"/>
              </a:rPr>
              <a:t>Михайлович</a:t>
            </a:r>
            <a:endParaRPr lang="ru-RU" sz="3200" dirty="0">
              <a:latin typeface="Book Antiqua" pitchFamily="18" charset="0"/>
            </a:endParaRPr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9" name="Picture 3" descr="C:\Users\User\Desktop\df071199-eced-4673-b2f5-77defe78e6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357166"/>
            <a:ext cx="4302280" cy="28717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460" name="Picture 4" descr="C:\Users\User\Desktop\НАО\герб школы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71604" y="214290"/>
            <a:ext cx="1943100" cy="23526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458" name="Picture 2" descr="C:\Users\User\Desktop\НАО\Спирихин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00100" y="2928934"/>
            <a:ext cx="4484345" cy="36195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Book Antiqua" pitchFamily="18" charset="0"/>
              </a:rPr>
              <a:t>Голубь мира</a:t>
            </a:r>
            <a:endParaRPr lang="ru-RU" sz="3200" dirty="0">
              <a:latin typeface="Book Antiqua" pitchFamily="18" charset="0"/>
            </a:endParaRPr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6" name="Picture 2" descr="C:\Users\User\Desktop\podelka-golub-03-150x15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1500174"/>
            <a:ext cx="4286280" cy="4286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User\Desktop\yfWKzRbJK0w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1428736"/>
            <a:ext cx="4973183" cy="32325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3" descr="C:\Users\User\Desktop\25b19c5a-f859-4104-b58f-99e2178020f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2428868"/>
            <a:ext cx="2872002" cy="40957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Book Antiqua" pitchFamily="18" charset="0"/>
              </a:rPr>
              <a:t>Бомбоубежища</a:t>
            </a:r>
            <a:endParaRPr lang="ru-RU" sz="3200" dirty="0">
              <a:latin typeface="Book Antiqua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643306" y="5072074"/>
            <a:ext cx="4572064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>Светомаскировка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C:\Users\User\Desktop\НАО\4. Военная подготовка партийно-советского актива. Нарьян-Мар. Весна 1942. Из фондов НКМ.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1401190"/>
            <a:ext cx="7759277" cy="49916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2" descr="C:\Users\User\Desktop\НАО\педучилище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08" y="928670"/>
            <a:ext cx="3731836" cy="15001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Военное обучение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User\Desktop\НАО\3народное ополчение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1500174"/>
            <a:ext cx="7643866" cy="4978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Заголовок 1"/>
          <p:cNvSpPr txBox="1">
            <a:spLocks noGrp="1"/>
          </p:cNvSpPr>
          <p:nvPr>
            <p:ph type="title"/>
          </p:nvPr>
        </p:nvSpPr>
        <p:spPr>
          <a:xfrm>
            <a:off x="928662" y="357166"/>
            <a:ext cx="7300938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Батальон народного ополчения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Содержимое 3" descr="Без названия (4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32" y="500042"/>
            <a:ext cx="1943104" cy="11807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2" descr="C:\Users\User\Desktop\Без названия (5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28794" y="2000240"/>
            <a:ext cx="2170953" cy="12906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3" descr="C:\Users\User\Desktop\images (5).jpg"/>
          <p:cNvPicPr>
            <a:picLocks noChangeAspect="1" noChangeArrowheads="1"/>
          </p:cNvPicPr>
          <p:nvPr/>
        </p:nvPicPr>
        <p:blipFill>
          <a:blip r:embed="rId7"/>
          <a:srcRect t="13333" b="13333"/>
          <a:stretch>
            <a:fillRect/>
          </a:stretch>
        </p:blipFill>
        <p:spPr bwMode="auto">
          <a:xfrm>
            <a:off x="2143108" y="3500438"/>
            <a:ext cx="1850881" cy="13573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Picture 4" descr="C:\Users\User\Desktop\Без названия (6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57422" y="5214950"/>
            <a:ext cx="1214446" cy="12144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643306" y="1142984"/>
            <a:ext cx="4000528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atin typeface="Monotype Corsiva" pitchFamily="66" charset="0"/>
                <a:ea typeface="+mj-ea"/>
                <a:cs typeface="+mj-cs"/>
              </a:rPr>
              <a:t>300 винтовок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286248" y="2428868"/>
            <a:ext cx="4214842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6 станковых пулемётов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4143372" y="4214818"/>
            <a:ext cx="4000528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noProof="0" dirty="0" smtClean="0">
                <a:latin typeface="Monotype Corsiva" pitchFamily="66" charset="0"/>
                <a:ea typeface="+mj-ea"/>
                <a:cs typeface="+mj-cs"/>
              </a:rPr>
              <a:t>900 ручных гранат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143372" y="5786454"/>
            <a:ext cx="4000528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atin typeface="Monotype Corsiva" pitchFamily="66" charset="0"/>
                <a:ea typeface="+mj-ea"/>
                <a:cs typeface="+mj-cs"/>
              </a:rPr>
              <a:t>36 000 боевых патронов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User\Desktop\НАО\7. Учащиеся школы медсестер. Нарьян-Мар. Начало 1942. Из фондов НКМ.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1285860"/>
            <a:ext cx="7299915" cy="53435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00816" cy="582594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Book Antiqua" pitchFamily="18" charset="0"/>
              </a:rPr>
              <a:t>Учащиеся школы медсестёр</a:t>
            </a:r>
            <a:endParaRPr lang="ru-RU" sz="3200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595711940_11-p-fon-velikaya-otechestvennaya-voina-dlya-pr-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436" cy="6863577"/>
          </a:xfrm>
          <a:prstGeom prst="rect">
            <a:avLst/>
          </a:prstGeom>
          <a:noFill/>
        </p:spPr>
      </p:pic>
      <p:pic>
        <p:nvPicPr>
          <p:cNvPr id="7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6572259" y="4286259"/>
            <a:ext cx="4786322" cy="357160"/>
          </a:xfrm>
          <a:prstGeom prst="rect">
            <a:avLst/>
          </a:prstGeom>
          <a:noFill/>
        </p:spPr>
      </p:pic>
      <p:pic>
        <p:nvPicPr>
          <p:cNvPr id="8" name="Picture 5" descr="C:\Users\User\Desktop\shablon-klev-club-p-shabloni-nenetskie-uzori-4.jpg"/>
          <p:cNvPicPr>
            <a:picLocks noChangeAspect="1" noChangeArrowheads="1"/>
          </p:cNvPicPr>
          <p:nvPr/>
        </p:nvPicPr>
        <p:blipFill>
          <a:blip r:embed="rId3"/>
          <a:srcRect l="56717"/>
          <a:stretch>
            <a:fillRect/>
          </a:stretch>
        </p:blipFill>
        <p:spPr bwMode="auto">
          <a:xfrm rot="16200000">
            <a:off x="7929581" y="857259"/>
            <a:ext cx="2071678" cy="357160"/>
          </a:xfrm>
          <a:prstGeom prst="rect">
            <a:avLst/>
          </a:prstGeom>
          <a:noFill/>
        </p:spPr>
      </p:pic>
      <p:pic>
        <p:nvPicPr>
          <p:cNvPr id="9" name="Picture 3" descr="C:\Users\User\Desktop\НАО\fghf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723632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User\Desktop\НАО\1. Карточка на хлеб. 1941. Из фондов НКМ.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4000504"/>
            <a:ext cx="7044691" cy="1632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3" descr="C:\Users\User\Desktop\НАО\хлеб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57290" y="1428736"/>
            <a:ext cx="2790548" cy="2143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Book Antiqua" pitchFamily="18" charset="0"/>
              </a:rPr>
              <a:t>Карточка на хлеб 1941 год</a:t>
            </a:r>
            <a:endParaRPr lang="ru-RU" sz="3200" dirty="0">
              <a:latin typeface="Book Antiqua" pitchFamily="18" charset="0"/>
            </a:endParaRPr>
          </a:p>
        </p:txBody>
      </p:sp>
      <p:pic>
        <p:nvPicPr>
          <p:cNvPr id="8195" name="Picture 3" descr="C:\Users\User\Desktop\НАО\ненецкий округ 194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9124" y="1428736"/>
            <a:ext cx="3254006" cy="21574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</TotalTime>
  <Words>170</Words>
  <Application>Microsoft Office PowerPoint</Application>
  <PresentationFormat>Экран (4:3)</PresentationFormat>
  <Paragraphs>44</Paragraphs>
  <Slides>39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5" baseType="lpstr">
      <vt:lpstr>Arial</vt:lpstr>
      <vt:lpstr>Book Antiqua</vt:lpstr>
      <vt:lpstr>Calibri</vt:lpstr>
      <vt:lpstr>MingLiU</vt:lpstr>
      <vt:lpstr>Monotype Corsiva</vt:lpstr>
      <vt:lpstr>Тема Office</vt:lpstr>
      <vt:lpstr>Ненецкий  округ  в годы  Великой Отечественной войны 1941-1945</vt:lpstr>
      <vt:lpstr>Начало войны</vt:lpstr>
      <vt:lpstr>Митинги</vt:lpstr>
      <vt:lpstr>Бомбоубежища</vt:lpstr>
      <vt:lpstr>Военное обучение</vt:lpstr>
      <vt:lpstr>Батальон народного ополчения</vt:lpstr>
      <vt:lpstr>Презентация PowerPoint</vt:lpstr>
      <vt:lpstr>Учащиеся школы медсестёр</vt:lpstr>
      <vt:lpstr>Карточка на хлеб 1941 год</vt:lpstr>
      <vt:lpstr>Презентация PowerPoint</vt:lpstr>
      <vt:lpstr>Презентация PowerPoint</vt:lpstr>
      <vt:lpstr>Лесозавод- судоверфь</vt:lpstr>
      <vt:lpstr>Константин Фёдорович                Кыркалов</vt:lpstr>
      <vt:lpstr>Мобилизация мужчин на фронт</vt:lpstr>
      <vt:lpstr>Презентация PowerPoint</vt:lpstr>
      <vt:lpstr>Рыбопромышленная отрасль</vt:lpstr>
      <vt:lpstr>Презентация PowerPoint</vt:lpstr>
      <vt:lpstr>Награда тружеников (3 404)                        Ненецкого округа</vt:lpstr>
      <vt:lpstr>аэродром</vt:lpstr>
      <vt:lpstr>Награды за строительство аэродрома</vt:lpstr>
      <vt:lpstr>Презентация PowerPoint</vt:lpstr>
      <vt:lpstr>Презентация PowerPoint</vt:lpstr>
      <vt:lpstr>Алексей Кондратьевич Тарасов</vt:lpstr>
      <vt:lpstr>Як – 7 Б</vt:lpstr>
      <vt:lpstr>Памятный обелиск лётчикам, погибшим в годы ВОВ на территории Ненецкого округа </vt:lpstr>
      <vt:lpstr>Оленно-транспортные батальоны</vt:lpstr>
      <vt:lpstr>5 оленно-транспортных эшелонов 600 каюров и призывников 7000 оленей и 1200 нарт </vt:lpstr>
      <vt:lpstr>Презентация PowerPoint</vt:lpstr>
      <vt:lpstr>Презентация PowerPoint</vt:lpstr>
      <vt:lpstr>Презентация PowerPoint</vt:lpstr>
      <vt:lpstr>Памятник подвигу участников оленно-транспортных батальонов в годы ВОВ</vt:lpstr>
      <vt:lpstr>Презентация PowerPoint</vt:lpstr>
      <vt:lpstr>Буксир «Комсомолец»</vt:lpstr>
      <vt:lpstr>Александра Степановна                                       Кожевина</vt:lpstr>
      <vt:lpstr>Памятник  портовикам Нарьян-Мара</vt:lpstr>
      <vt:lpstr>9 мая 1945 год г. Нарьян-Мар 3046 жителей округа погибло 1084 жителя награждены</vt:lpstr>
      <vt:lpstr>Обелиск Победы</vt:lpstr>
      <vt:lpstr>Спирихин Пётр Михайлович</vt:lpstr>
      <vt:lpstr>Голубь мира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66</cp:revision>
  <dcterms:created xsi:type="dcterms:W3CDTF">2024-05-04T08:19:19Z</dcterms:created>
  <dcterms:modified xsi:type="dcterms:W3CDTF">2024-06-14T03:35:08Z</dcterms:modified>
</cp:coreProperties>
</file>