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42"/>
  </p:notesMasterIdLst>
  <p:sldIdLst>
    <p:sldId id="301" r:id="rId2"/>
    <p:sldId id="258" r:id="rId3"/>
    <p:sldId id="264" r:id="rId4"/>
    <p:sldId id="256" r:id="rId5"/>
    <p:sldId id="296" r:id="rId6"/>
    <p:sldId id="272" r:id="rId7"/>
    <p:sldId id="270" r:id="rId8"/>
    <p:sldId id="276" r:id="rId9"/>
    <p:sldId id="281" r:id="rId10"/>
    <p:sldId id="269" r:id="rId11"/>
    <p:sldId id="271" r:id="rId12"/>
    <p:sldId id="277" r:id="rId13"/>
    <p:sldId id="280" r:id="rId14"/>
    <p:sldId id="265" r:id="rId15"/>
    <p:sldId id="278" r:id="rId16"/>
    <p:sldId id="279" r:id="rId17"/>
    <p:sldId id="282" r:id="rId18"/>
    <p:sldId id="268" r:id="rId19"/>
    <p:sldId id="260" r:id="rId20"/>
    <p:sldId id="275" r:id="rId21"/>
    <p:sldId id="298" r:id="rId22"/>
    <p:sldId id="283" r:id="rId23"/>
    <p:sldId id="284" r:id="rId24"/>
    <p:sldId id="285" r:id="rId25"/>
    <p:sldId id="286" r:id="rId26"/>
    <p:sldId id="287" r:id="rId27"/>
    <p:sldId id="288" r:id="rId28"/>
    <p:sldId id="289" r:id="rId29"/>
    <p:sldId id="290" r:id="rId30"/>
    <p:sldId id="291" r:id="rId31"/>
    <p:sldId id="292" r:id="rId32"/>
    <p:sldId id="293" r:id="rId33"/>
    <p:sldId id="294" r:id="rId34"/>
    <p:sldId id="259" r:id="rId35"/>
    <p:sldId id="299" r:id="rId36"/>
    <p:sldId id="257" r:id="rId37"/>
    <p:sldId id="295" r:id="rId38"/>
    <p:sldId id="261" r:id="rId39"/>
    <p:sldId id="300" r:id="rId40"/>
    <p:sldId id="273" r:id="rId4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8F8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528" autoAdjust="0"/>
    <p:restoredTop sz="94660"/>
  </p:normalViewPr>
  <p:slideViewPr>
    <p:cSldViewPr>
      <p:cViewPr varScale="1">
        <p:scale>
          <a:sx n="55" d="100"/>
          <a:sy n="55" d="100"/>
        </p:scale>
        <p:origin x="1306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94F64D-8E15-4BAB-A035-63B0C1AC1815}" type="datetimeFigureOut">
              <a:rPr lang="ru-RU" smtClean="0"/>
              <a:t>19.06.2024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B45000-B692-45F5-A720-9E5B03E1931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48015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FB45000-B692-45F5-A720-9E5B03E1931E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85124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7C48-9DE8-4622-B8A8-824A93280F76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08D34-4C37-48AC-9521-47A044A6AE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7C48-9DE8-4622-B8A8-824A93280F76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08D34-4C37-48AC-9521-47A044A6AE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7C48-9DE8-4622-B8A8-824A93280F76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08D34-4C37-48AC-9521-47A044A6AE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7C48-9DE8-4622-B8A8-824A93280F76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08D34-4C37-48AC-9521-47A044A6AE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7C48-9DE8-4622-B8A8-824A93280F76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08D34-4C37-48AC-9521-47A044A6AE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7C48-9DE8-4622-B8A8-824A93280F76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08D34-4C37-48AC-9521-47A044A6AE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7C48-9DE8-4622-B8A8-824A93280F76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08D34-4C37-48AC-9521-47A044A6AE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7C48-9DE8-4622-B8A8-824A93280F76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08D34-4C37-48AC-9521-47A044A6AE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7C48-9DE8-4622-B8A8-824A93280F76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08D34-4C37-48AC-9521-47A044A6AE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7C48-9DE8-4622-B8A8-824A93280F76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08D34-4C37-48AC-9521-47A044A6AE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347C48-9DE8-4622-B8A8-824A93280F76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208D34-4C37-48AC-9521-47A044A6AE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347C48-9DE8-4622-B8A8-824A93280F76}" type="datetimeFigureOut">
              <a:rPr lang="ru-RU" smtClean="0"/>
              <a:pPr/>
              <a:t>19.06.2024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208D34-4C37-48AC-9521-47A044A6AE3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>
    <p:dissolv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gif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gif"/></Relationships>
</file>

<file path=ppt/slides/_rels/slide3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412776"/>
          </a:xfrm>
        </p:spPr>
        <p:txBody>
          <a:bodyPr>
            <a:normAutofit fontScale="90000"/>
          </a:bodyPr>
          <a:lstStyle/>
          <a:p>
            <a:r>
              <a:rPr lang="ru-RU" sz="3100" b="1" dirty="0"/>
              <a:t>ГБОУ НАО «Средняя школа № 4 г. Нарьян-Мара </a:t>
            </a:r>
            <a:br>
              <a:rPr lang="ru-RU" sz="3100" b="1" dirty="0"/>
            </a:br>
            <a:r>
              <a:rPr lang="ru-RU" sz="3100" b="1" dirty="0"/>
              <a:t>с углубленным изучением отдельных предметов»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1751608"/>
            <a:ext cx="8229600" cy="2260848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sz="6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rPr>
              <a:t>Логопедическое занятие «Полевые цветы»</a:t>
            </a:r>
          </a:p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987824" y="6133196"/>
            <a:ext cx="332392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/>
              <a:t>г. Нарьян-Мар, 2024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3884490" y="4060428"/>
            <a:ext cx="522584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latin typeface="+mj-lt"/>
                <a:ea typeface="+mj-ea"/>
                <a:cs typeface="+mj-cs"/>
              </a:rPr>
              <a:t>Автор: Кабанова Надежда Анатольевна, учитель-логопед</a:t>
            </a:r>
          </a:p>
        </p:txBody>
      </p:sp>
    </p:spTree>
    <p:extLst>
      <p:ext uri="{BB962C8B-B14F-4D97-AF65-F5344CB8AC3E}">
        <p14:creationId xmlns:p14="http://schemas.microsoft.com/office/powerpoint/2010/main" val="3962691085"/>
      </p:ext>
    </p:extLst>
  </p:cSld>
  <p:clrMapOvr>
    <a:masterClrMapping/>
  </p:clrMapOvr>
  <p:transition>
    <p:dissolv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avatars.mds.yandex.net/get-pdb/1813431/ac942ab5-aa82-4048-9806-bc33c77b39fb/s1200?webp=false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8" y="1484784"/>
            <a:ext cx="5040560" cy="50475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3175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flipH="1">
            <a:off x="8686800" y="274638"/>
            <a:ext cx="164584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122129" y="0"/>
            <a:ext cx="7043758" cy="14847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5400" b="1" dirty="0">
                <a:solidFill>
                  <a:srgbClr val="02485C"/>
                </a:solidFill>
                <a:ea typeface="+mn-ea"/>
                <a:cs typeface="+mn-cs"/>
              </a:rPr>
              <a:t>Гвоздика</a:t>
            </a:r>
            <a:endParaRPr lang="ru-RU" sz="2800" dirty="0"/>
          </a:p>
        </p:txBody>
      </p:sp>
      <p:pic>
        <p:nvPicPr>
          <p:cNvPr id="7" name="Picture 6" descr="https://i.pinimg.com/originals/c8/e9/14/c8e91448ebfd3997230a6ee7fb3f24cd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341579" flipH="1">
            <a:off x="5721599" y="299515"/>
            <a:ext cx="3240056" cy="2726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s://avatars.mds.yandex.net/get-pdb/1386308/9f08c14b-beea-49ee-a4d9-0424c124a705/s1200?webp=false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35696" y="1431672"/>
            <a:ext cx="5472608" cy="51511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3060207" y="269094"/>
            <a:ext cx="264367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/>
              <a:t>Василёк</a:t>
            </a:r>
          </a:p>
        </p:txBody>
      </p:sp>
      <p:pic>
        <p:nvPicPr>
          <p:cNvPr id="5" name="Picture 2" descr="https://avatars.mds.yandex.net/get-pdb/2731240/68716443-c02f-40b7-b3e0-d17edbeb27e6/orig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2782486" cy="208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 flipH="1">
            <a:off x="8686800" y="274638"/>
            <a:ext cx="2869976" cy="11430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8686800" y="274638"/>
            <a:ext cx="2293912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4" name="Picture 2" descr="https://newsib.net/wp-content/uploads/2023/03/1637662591_30-pro-dachnikov-com-p-podsnezhnik-belosnezhnii-foto-3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1556792"/>
            <a:ext cx="7400071" cy="4902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149756" y="0"/>
            <a:ext cx="7043758" cy="15636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5400" b="1" dirty="0">
                <a:solidFill>
                  <a:srgbClr val="02485C"/>
                </a:solidFill>
                <a:ea typeface="+mn-ea"/>
                <a:cs typeface="+mn-cs"/>
              </a:rPr>
              <a:t>Подснежник</a:t>
            </a:r>
            <a:endParaRPr lang="ru-RU" sz="2800" dirty="0"/>
          </a:p>
        </p:txBody>
      </p:sp>
      <p:pic>
        <p:nvPicPr>
          <p:cNvPr id="7" name="Picture 2" descr="https://avatars.mds.yandex.net/get-pdb/2731240/68716443-c02f-40b7-b3e0-d17edbeb27e6/orig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1563" y="4382255"/>
            <a:ext cx="2782486" cy="208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7916954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8686800" y="274638"/>
            <a:ext cx="164584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266" name="Picture 2" descr="https://mykaleidoscope.ru/x/uploads/posts/2022-09/1663167562_6-mykaleidoscope-ru-p-oranzhevie-sadovie-tsveti-oboi-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1969008"/>
            <a:ext cx="7157596" cy="4473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007604" y="0"/>
            <a:ext cx="7229604" cy="15636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5400" b="1" dirty="0">
                <a:solidFill>
                  <a:srgbClr val="02485C"/>
                </a:solidFill>
                <a:ea typeface="+mn-ea"/>
                <a:cs typeface="+mn-cs"/>
              </a:rPr>
              <a:t>Ноготки</a:t>
            </a:r>
            <a:endParaRPr lang="ru-RU" sz="2800" dirty="0"/>
          </a:p>
        </p:txBody>
      </p:sp>
      <p:pic>
        <p:nvPicPr>
          <p:cNvPr id="6" name="Picture 2" descr="https://avatars.mds.yandex.net/get-pdb/2731240/68716443-c02f-40b7-b3e0-d17edbeb27e6/orig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5520" y="154762"/>
            <a:ext cx="2782486" cy="208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3044059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642910" y="785794"/>
            <a:ext cx="264320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solidFill>
                <a:srgbClr val="333333"/>
              </a:solidFill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solidFill>
                <a:srgbClr val="333333"/>
              </a:solidFill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>
              <a:ln>
                <a:noFill/>
              </a:ln>
              <a:solidFill>
                <a:srgbClr val="333333"/>
              </a:solidFill>
              <a:effectLst/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>
              <a:solidFill>
                <a:srgbClr val="333333"/>
              </a:solidFill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i="0" u="none" strike="noStrike" cap="none" normalizeH="0" baseline="0" dirty="0">
              <a:ln>
                <a:noFill/>
              </a:ln>
              <a:solidFill>
                <a:srgbClr val="002060"/>
              </a:solidFill>
              <a:effectLst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1357298"/>
            <a:ext cx="62865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/>
          </a:p>
          <a:p>
            <a:endParaRPr lang="ru-RU" b="1" dirty="0"/>
          </a:p>
          <a:p>
            <a:endParaRPr lang="ru-RU" b="1" dirty="0"/>
          </a:p>
          <a:p>
            <a:endParaRPr lang="ru-RU" b="1" dirty="0">
              <a:solidFill>
                <a:srgbClr val="002060"/>
              </a:solidFill>
            </a:endParaRPr>
          </a:p>
          <a:p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357818" y="2413338"/>
            <a:ext cx="25003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>
              <a:solidFill>
                <a:srgbClr val="002060"/>
              </a:solidFill>
            </a:endParaRPr>
          </a:p>
          <a:p>
            <a:endParaRPr lang="ru-RU" b="1" dirty="0">
              <a:solidFill>
                <a:srgbClr val="002060"/>
              </a:solidFill>
            </a:endParaRPr>
          </a:p>
          <a:p>
            <a:endParaRPr lang="ru-RU" b="1" dirty="0">
              <a:solidFill>
                <a:srgbClr val="002060"/>
              </a:solidFill>
            </a:endParaRPr>
          </a:p>
          <a:p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24581" name="Picture 5" descr="https://avatars.mds.yandex.net/get-pdb/2205536/5aeceb40-a15c-459f-8a17-daae005f1834/s1200?webp=false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696" y="1662957"/>
            <a:ext cx="5833892" cy="4892062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214282" y="1571612"/>
            <a:ext cx="35719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/>
          </a:p>
          <a:p>
            <a:endParaRPr lang="ru-RU" sz="2000" dirty="0"/>
          </a:p>
          <a:p>
            <a:br>
              <a:rPr lang="ru-RU" dirty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308262" y="463936"/>
            <a:ext cx="29590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dirty="0"/>
              <a:t>Ромашка</a:t>
            </a:r>
          </a:p>
        </p:txBody>
      </p:sp>
      <p:pic>
        <p:nvPicPr>
          <p:cNvPr id="10" name="Picture 6" descr="https://i.pinimg.com/originals/c8/e9/14/c8e91448ebfd3997230a6ee7fb3f24cd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341579" flipH="1">
            <a:off x="5721599" y="299515"/>
            <a:ext cx="3240056" cy="2726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 flipH="1">
            <a:off x="8686800" y="274638"/>
            <a:ext cx="2293912" cy="11430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8686800" y="274638"/>
            <a:ext cx="1861864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218" name="Picture 2" descr="https://www.fonstola.ru/images/201604/fonstola.ru_22630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1148" y="1700808"/>
            <a:ext cx="7841292" cy="4966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089915" y="12700"/>
            <a:ext cx="7043758" cy="15636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5400" b="1" dirty="0">
                <a:solidFill>
                  <a:srgbClr val="02485C"/>
                </a:solidFill>
                <a:ea typeface="+mn-ea"/>
                <a:cs typeface="+mn-cs"/>
              </a:rPr>
              <a:t>Фиалка</a:t>
            </a:r>
            <a:endParaRPr lang="ru-RU" sz="2800" dirty="0"/>
          </a:p>
        </p:txBody>
      </p:sp>
      <p:pic>
        <p:nvPicPr>
          <p:cNvPr id="6" name="Picture 6" descr="https://i.pinimg.com/originals/c8/e9/14/c8e91448ebfd3997230a6ee7fb3f24cd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341579">
            <a:off x="64943" y="370522"/>
            <a:ext cx="3833026" cy="238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4078674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8686800" y="274638"/>
            <a:ext cx="853752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42" name="Picture 2" descr="https://klike.net/uploads/posts/2023-01/1675169388_3-2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1733176"/>
            <a:ext cx="7173516" cy="4782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971600" y="0"/>
            <a:ext cx="7043758" cy="15636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5400" b="1" dirty="0">
                <a:solidFill>
                  <a:srgbClr val="02485C"/>
                </a:solidFill>
                <a:ea typeface="+mn-ea"/>
                <a:cs typeface="+mn-cs"/>
              </a:rPr>
              <a:t>Мак</a:t>
            </a:r>
            <a:endParaRPr lang="ru-RU" sz="2800" dirty="0"/>
          </a:p>
        </p:txBody>
      </p:sp>
      <p:pic>
        <p:nvPicPr>
          <p:cNvPr id="6" name="Picture 2" descr="https://avatars.mds.yandex.net/get-pdb/2731240/68716443-c02f-40b7-b3e0-d17edbeb27e6/orig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53873" y="690069"/>
            <a:ext cx="2782486" cy="208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2050618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8686800" y="274638"/>
            <a:ext cx="1861864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3314" name="Picture 2" descr="https://sad-i-dom.com/uploads/posts/2021-05/1621251326_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1844824"/>
            <a:ext cx="7125311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156392" y="0"/>
            <a:ext cx="7043758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5400" b="1" dirty="0">
                <a:solidFill>
                  <a:srgbClr val="02485C"/>
                </a:solidFill>
                <a:ea typeface="+mn-ea"/>
                <a:cs typeface="+mn-cs"/>
              </a:rPr>
              <a:t>Иван-чай</a:t>
            </a:r>
            <a:endParaRPr lang="ru-RU" sz="2800" dirty="0"/>
          </a:p>
        </p:txBody>
      </p:sp>
      <p:pic>
        <p:nvPicPr>
          <p:cNvPr id="8" name="Picture 6" descr="https://i.pinimg.com/originals/c8/e9/14/c8e91448ebfd3997230a6ee7fb3f24cd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341579">
            <a:off x="-83709" y="532647"/>
            <a:ext cx="3124471" cy="2726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5707074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Соком полевых цветов питаются пчёлы, шмели и бабочки.</a:t>
            </a:r>
          </a:p>
        </p:txBody>
      </p:sp>
      <p:pic>
        <p:nvPicPr>
          <p:cNvPr id="21506" name="Picture 2" descr="https://avatars.mds.yandex.net/get-pdb/468882/e1f62606-3a7b-4017-a2c1-4d6c19a2418f/s1200?webp=false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59632" y="1358418"/>
            <a:ext cx="6858016" cy="5143512"/>
          </a:xfrm>
          <a:prstGeom prst="rect">
            <a:avLst/>
          </a:prstGeom>
          <a:noFill/>
          <a:effectLst>
            <a:softEdge rad="63500"/>
          </a:effectLst>
        </p:spPr>
      </p:pic>
      <p:pic>
        <p:nvPicPr>
          <p:cNvPr id="4" name="Picture 6" descr="https://i.pinimg.com/originals/c8/e9/14/c8e91448ebfd3997230a6ee7fb3f24cd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692785">
            <a:off x="1140885" y="3489939"/>
            <a:ext cx="3124471" cy="2726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9144000" cy="1439850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C00000"/>
                </a:solidFill>
              </a:rPr>
              <a:t>Динамическая пауза:  «Колокольчик»</a:t>
            </a:r>
            <a:br>
              <a:rPr lang="ru-RU" b="1" dirty="0">
                <a:solidFill>
                  <a:srgbClr val="C00000"/>
                </a:solidFill>
              </a:rPr>
            </a:b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58404" y="1157550"/>
            <a:ext cx="6048672" cy="5262979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Динь-дон, колокольчик звенит, </a:t>
            </a:r>
            <a:r>
              <a:rPr lang="ru-RU" sz="2800" b="1" i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(покачать головой)</a:t>
            </a:r>
          </a:p>
          <a:p>
            <a:r>
              <a:rPr lang="ru-RU" sz="28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Динь-дон, что-то он говорит,  </a:t>
            </a:r>
            <a:r>
              <a:rPr lang="ru-RU" sz="2800" b="1" i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(приседать)</a:t>
            </a:r>
          </a:p>
          <a:p>
            <a:r>
              <a:rPr lang="ru-RU" sz="28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Динь-дон, наклоняет головку, </a:t>
            </a:r>
            <a:r>
              <a:rPr lang="ru-RU" sz="2800" b="1" i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(наклоны вперёд)</a:t>
            </a:r>
          </a:p>
          <a:p>
            <a:r>
              <a:rPr lang="ru-RU" sz="28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Динь-дон, растрепал всю причёску,  </a:t>
            </a:r>
            <a:r>
              <a:rPr lang="ru-RU" sz="2800" b="1" i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(погладить себя по головке)</a:t>
            </a:r>
          </a:p>
          <a:p>
            <a:r>
              <a:rPr lang="ru-RU" sz="28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Динь-дон, солнцу он улыбнулся, </a:t>
            </a:r>
            <a:r>
              <a:rPr lang="ru-RU" sz="2800" b="1" i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(хлопать в ладоши)</a:t>
            </a:r>
          </a:p>
          <a:p>
            <a:r>
              <a:rPr lang="ru-RU" sz="2800" b="1">
                <a:solidFill>
                  <a:schemeClr val="tx1">
                    <a:lumMod val="90000"/>
                    <a:lumOff val="10000"/>
                  </a:schemeClr>
                </a:solidFill>
              </a:rPr>
              <a:t>Динь-дон</a:t>
            </a:r>
            <a:r>
              <a:rPr lang="ru-RU" sz="2800" b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, наконец-то проснулся. </a:t>
            </a:r>
            <a:r>
              <a:rPr lang="ru-RU" sz="2800" b="1" i="1" dirty="0">
                <a:solidFill>
                  <a:schemeClr val="tx1">
                    <a:lumMod val="90000"/>
                    <a:lumOff val="10000"/>
                  </a:schemeClr>
                </a:solidFill>
              </a:rPr>
              <a:t>(потянуться)</a:t>
            </a:r>
          </a:p>
        </p:txBody>
      </p:sp>
      <p:pic>
        <p:nvPicPr>
          <p:cNvPr id="1031" name="Picture 7" descr="https://stihi.ru/pics/2019/12/17/587.gif?7370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8224" y="3789040"/>
            <a:ext cx="2295525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3" name="Picture 9" descr="https://ne-kurim.ru/forum/attachments/pozitivnye-otkrytki-s-solnyshkom-animaconnye-kartinki-s-izobrazheniem-solnca-17900-gif.1684546/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0066" y="548680"/>
            <a:ext cx="3131840" cy="2463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9828584" y="274638"/>
            <a:ext cx="720080" cy="1143000"/>
          </a:xfrm>
        </p:spPr>
        <p:txBody>
          <a:bodyPr>
            <a:normAutofit/>
          </a:bodyPr>
          <a:lstStyle/>
          <a:p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38254" y="188640"/>
            <a:ext cx="5005746" cy="626469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ru-RU" dirty="0">
                <a:solidFill>
                  <a:srgbClr val="002060"/>
                </a:solidFill>
              </a:rPr>
              <a:t>Сегодня я расскажу вам один секрет. </a:t>
            </a:r>
          </a:p>
          <a:p>
            <a:pPr algn="ctr">
              <a:buNone/>
            </a:pPr>
            <a:r>
              <a:rPr lang="ru-RU" dirty="0">
                <a:solidFill>
                  <a:srgbClr val="002060"/>
                </a:solidFill>
              </a:rPr>
              <a:t>Однажды ранним утром, убегая от лисы, я оказался на полянке. </a:t>
            </a:r>
          </a:p>
          <a:p>
            <a:pPr algn="ctr">
              <a:buNone/>
            </a:pPr>
            <a:r>
              <a:rPr lang="ru-RU" dirty="0">
                <a:solidFill>
                  <a:srgbClr val="002060"/>
                </a:solidFill>
              </a:rPr>
              <a:t>Это была волшебная полянка, словно ковром покрыта. А ковёр-то живой! И каких только цветов там нет: и белые, и синие, и красные, и жёлтые.</a:t>
            </a:r>
          </a:p>
        </p:txBody>
      </p:sp>
      <p:pic>
        <p:nvPicPr>
          <p:cNvPr id="5" name="Рисунок 4" descr="https://i.pinimg.com/originals/28/40/b2/2840b219502bb41aaaa847cd822420a3.jpg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3466" y="836712"/>
            <a:ext cx="3927764" cy="3713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ransition>
    <p:dissolv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071934" y="274638"/>
            <a:ext cx="4964562" cy="5511816"/>
          </a:xfrm>
        </p:spPr>
        <p:txBody>
          <a:bodyPr>
            <a:normAutofit/>
          </a:bodyPr>
          <a:lstStyle/>
          <a:p>
            <a:r>
              <a:rPr lang="ru-RU" sz="3200" dirty="0"/>
              <a:t>Цветущее растение начинает свою жизнь        из семени, которое  прорастает, а затем пускает корни и выращивает стебель. На этом стебле формируются листочки, а потом и распускается цветок. </a:t>
            </a:r>
          </a:p>
        </p:txBody>
      </p:sp>
      <p:pic>
        <p:nvPicPr>
          <p:cNvPr id="3" name="Рисунок 2" descr="https://img2.labirint.ru/books/538032/scrn_big_1.jpg"/>
          <p:cNvPicPr/>
          <p:nvPr/>
        </p:nvPicPr>
        <p:blipFill>
          <a:blip r:embed="rId2" cstate="email">
            <a:clrChange>
              <a:clrFrom>
                <a:srgbClr val="EFF0F2"/>
              </a:clrFrom>
              <a:clrTo>
                <a:srgbClr val="EFF0F2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500042"/>
            <a:ext cx="4000528" cy="57864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dissolv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1143000"/>
          </a:xfrm>
        </p:spPr>
        <p:txBody>
          <a:bodyPr>
            <a:noAutofit/>
          </a:bodyPr>
          <a:lstStyle/>
          <a:p>
            <a:r>
              <a:rPr lang="ru-RU" sz="5400" b="1" dirty="0">
                <a:solidFill>
                  <a:srgbClr val="7030A0"/>
                </a:solidFill>
                <a:ea typeface="+mn-ea"/>
                <a:cs typeface="+mn-cs"/>
              </a:rPr>
              <a:t>Отгадай загадку про цветок.</a:t>
            </a:r>
          </a:p>
        </p:txBody>
      </p:sp>
      <p:pic>
        <p:nvPicPr>
          <p:cNvPr id="2050" name="Picture 2" descr="https://mykaleidoscope.ru/uploads/posts/2023-12/1703170159_mykaleidoscope-ru-p-kartinki-lugovie-tsveti-pinterest-1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700807"/>
            <a:ext cx="8476356" cy="4986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75659461"/>
      </p:ext>
    </p:extLst>
  </p:cSld>
  <p:clrMapOvr>
    <a:masterClrMapping/>
  </p:clrMapOvr>
  <p:transition>
    <p:dissolv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1835696" y="354101"/>
            <a:ext cx="1731724" cy="1143000"/>
          </a:xfrm>
        </p:spPr>
        <p:txBody>
          <a:bodyPr>
            <a:noAutofit/>
          </a:bodyPr>
          <a:lstStyle/>
          <a:p>
            <a:r>
              <a:rPr lang="ru-RU" sz="4800" b="1" dirty="0">
                <a:solidFill>
                  <a:srgbClr val="002060"/>
                </a:solidFill>
              </a:rPr>
              <a:t>1.</a:t>
            </a: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642910" y="785794"/>
            <a:ext cx="2643206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400" dirty="0">
              <a:solidFill>
                <a:srgbClr val="333333"/>
              </a:solidFill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400" dirty="0">
              <a:solidFill>
                <a:srgbClr val="333333"/>
              </a:solidFill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400" dirty="0">
              <a:solidFill>
                <a:srgbClr val="333333"/>
              </a:solidFill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400" dirty="0">
              <a:solidFill>
                <a:srgbClr val="333333"/>
              </a:solidFill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400" dirty="0">
              <a:solidFill>
                <a:srgbClr val="333333"/>
              </a:solidFill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1400" dirty="0">
              <a:solidFill>
                <a:srgbClr val="333333"/>
              </a:solidFill>
              <a:latin typeface="Arial" pitchFamily="34" charset="0"/>
              <a:ea typeface="Times New Roman" pitchFamily="18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dirty="0">
              <a:solidFill>
                <a:srgbClr val="002060"/>
              </a:solidFill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1472" y="1357298"/>
            <a:ext cx="62865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>
              <a:solidFill>
                <a:srgbClr val="02485C"/>
              </a:solidFill>
            </a:endParaRPr>
          </a:p>
          <a:p>
            <a:endParaRPr lang="ru-RU" b="1" dirty="0">
              <a:solidFill>
                <a:srgbClr val="02485C"/>
              </a:solidFill>
            </a:endParaRPr>
          </a:p>
          <a:p>
            <a:endParaRPr lang="ru-RU" b="1" dirty="0">
              <a:solidFill>
                <a:srgbClr val="02485C"/>
              </a:solidFill>
            </a:endParaRPr>
          </a:p>
          <a:p>
            <a:endParaRPr lang="ru-RU" b="1" dirty="0">
              <a:solidFill>
                <a:srgbClr val="002060"/>
              </a:solidFill>
            </a:endParaRPr>
          </a:p>
          <a:p>
            <a:endParaRPr lang="ru-RU" dirty="0">
              <a:solidFill>
                <a:srgbClr val="02485C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357818" y="2413338"/>
            <a:ext cx="250033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b="1" dirty="0">
              <a:solidFill>
                <a:srgbClr val="002060"/>
              </a:solidFill>
            </a:endParaRPr>
          </a:p>
          <a:p>
            <a:endParaRPr lang="ru-RU" b="1" dirty="0">
              <a:solidFill>
                <a:srgbClr val="002060"/>
              </a:solidFill>
            </a:endParaRPr>
          </a:p>
          <a:p>
            <a:endParaRPr lang="ru-RU" b="1" dirty="0">
              <a:solidFill>
                <a:srgbClr val="002060"/>
              </a:solidFill>
            </a:endParaRPr>
          </a:p>
          <a:p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24581" name="Picture 5" descr="https://avatars.mds.yandex.net/get-pdb/2205536/5aeceb40-a15c-459f-8a17-daae005f1834/s1200?webp=false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35696" y="1662957"/>
            <a:ext cx="5833892" cy="4892062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214282" y="1571612"/>
            <a:ext cx="3571900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dirty="0">
              <a:solidFill>
                <a:srgbClr val="02485C"/>
              </a:solidFill>
            </a:endParaRPr>
          </a:p>
          <a:p>
            <a:endParaRPr lang="ru-RU" sz="2000" dirty="0">
              <a:solidFill>
                <a:srgbClr val="02485C"/>
              </a:solidFill>
            </a:endParaRPr>
          </a:p>
          <a:p>
            <a:br>
              <a:rPr lang="ru-RU" dirty="0">
                <a:solidFill>
                  <a:srgbClr val="02485C"/>
                </a:solidFill>
              </a:rPr>
            </a:br>
            <a:endParaRPr lang="ru-RU" dirty="0">
              <a:solidFill>
                <a:srgbClr val="02485C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308262" y="463936"/>
            <a:ext cx="295901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5400" b="1" dirty="0">
                <a:solidFill>
                  <a:srgbClr val="02485C"/>
                </a:solidFill>
              </a:rPr>
              <a:t>Ромашка</a:t>
            </a:r>
          </a:p>
        </p:txBody>
      </p:sp>
      <p:pic>
        <p:nvPicPr>
          <p:cNvPr id="10" name="Picture 6" descr="https://i.pinimg.com/originals/c8/e9/14/c8e91448ebfd3997230a6ee7fb3f24cd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341579" flipH="1">
            <a:off x="5721599" y="299515"/>
            <a:ext cx="3240056" cy="2726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44406825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299647"/>
            <a:ext cx="1594520" cy="922114"/>
          </a:xfrm>
        </p:spPr>
        <p:txBody>
          <a:bodyPr>
            <a:normAutofit/>
          </a:bodyPr>
          <a:lstStyle/>
          <a:p>
            <a:r>
              <a:rPr lang="ru-RU" sz="4800" b="1" dirty="0">
                <a:solidFill>
                  <a:srgbClr val="002060"/>
                </a:solidFill>
              </a:rPr>
              <a:t>2.</a:t>
            </a:r>
          </a:p>
        </p:txBody>
      </p:sp>
      <p:pic>
        <p:nvPicPr>
          <p:cNvPr id="29698" name="Picture 2" descr="https://avatars.mds.yandex.net/get-pdb/1386308/9f08c14b-beea-49ee-a4d9-0424c124a705/s1200?webp=false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835696" y="1431672"/>
            <a:ext cx="5472608" cy="51511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TextBox 2"/>
          <p:cNvSpPr txBox="1"/>
          <p:nvPr/>
        </p:nvSpPr>
        <p:spPr>
          <a:xfrm>
            <a:off x="3419872" y="299647"/>
            <a:ext cx="302358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>
                <a:solidFill>
                  <a:srgbClr val="02485C"/>
                </a:solidFill>
              </a:rPr>
              <a:t>Васильки</a:t>
            </a:r>
          </a:p>
        </p:txBody>
      </p:sp>
      <p:pic>
        <p:nvPicPr>
          <p:cNvPr id="5" name="Picture 2" descr="https://avatars.mds.yandex.net/get-pdb/2731240/68716443-c02f-40b7-b3e0-d17edbeb27e6/orig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124744"/>
            <a:ext cx="2782486" cy="208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76072870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65176" y="143211"/>
            <a:ext cx="7043758" cy="1785950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ru-RU" sz="5400" b="1" dirty="0">
                <a:solidFill>
                  <a:srgbClr val="02485C"/>
                </a:solidFill>
                <a:ea typeface="+mn-ea"/>
                <a:cs typeface="+mn-cs"/>
              </a:rPr>
              <a:t>Ландыши</a:t>
            </a:r>
            <a:endParaRPr lang="ru-RU" sz="2800" dirty="0"/>
          </a:p>
        </p:txBody>
      </p:sp>
      <p:pic>
        <p:nvPicPr>
          <p:cNvPr id="4" name="Picture 2" descr="https://sneg.top/uploads/posts/2023-03/1678263718_sneg-top-p-landishi-na-fone-neba-krasivo-68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2060848"/>
            <a:ext cx="6623979" cy="4417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339752" y="620688"/>
            <a:ext cx="66236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rgbClr val="002060"/>
                </a:solidFill>
              </a:rPr>
              <a:t>3.</a:t>
            </a:r>
            <a:endParaRPr lang="ru-RU" dirty="0">
              <a:solidFill>
                <a:srgbClr val="02485C"/>
              </a:solidFill>
            </a:endParaRPr>
          </a:p>
        </p:txBody>
      </p:sp>
      <p:pic>
        <p:nvPicPr>
          <p:cNvPr id="7" name="Picture 2" descr="https://avatars.mds.yandex.net/get-pdb/2731240/68716443-c02f-40b7-b3e0-d17edbeb27e6/orig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64376" y="408578"/>
            <a:ext cx="2782486" cy="208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39164311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357166"/>
            <a:ext cx="5572164" cy="2500330"/>
          </a:xfrm>
        </p:spPr>
        <p:txBody>
          <a:bodyPr>
            <a:normAutofit/>
          </a:bodyPr>
          <a:lstStyle/>
          <a:p>
            <a:br>
              <a:rPr lang="ru-RU" sz="2800" dirty="0">
                <a:solidFill>
                  <a:srgbClr val="002060"/>
                </a:solidFill>
              </a:rPr>
            </a:br>
            <a:endParaRPr lang="ru-RU" sz="2800" dirty="0"/>
          </a:p>
        </p:txBody>
      </p:sp>
      <p:pic>
        <p:nvPicPr>
          <p:cNvPr id="26628" name="Picture 4" descr="http://ookean-estrybprom.7v8.ru/images/photos/9058910a441cf0b7836d7a891344484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5176" y="1781241"/>
            <a:ext cx="6483331" cy="4862498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365176" y="143211"/>
            <a:ext cx="7043758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5400" b="1" dirty="0">
                <a:solidFill>
                  <a:srgbClr val="02485C"/>
                </a:solidFill>
              </a:rPr>
              <a:t>Колокольчик</a:t>
            </a:r>
            <a:endParaRPr lang="ru-RU" sz="2800" dirty="0">
              <a:solidFill>
                <a:srgbClr val="02485C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08571" y="620688"/>
            <a:ext cx="66236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rgbClr val="002060"/>
                </a:solidFill>
              </a:rPr>
              <a:t>4.</a:t>
            </a:r>
            <a:endParaRPr lang="ru-RU" dirty="0">
              <a:solidFill>
                <a:srgbClr val="02485C"/>
              </a:solidFill>
            </a:endParaRPr>
          </a:p>
        </p:txBody>
      </p:sp>
      <p:pic>
        <p:nvPicPr>
          <p:cNvPr id="6" name="Picture 6" descr="https://i.pinimg.com/originals/c8/e9/14/c8e91448ebfd3997230a6ee7fb3f24cd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341579">
            <a:off x="-154924" y="266570"/>
            <a:ext cx="3387714" cy="2726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15761757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avatars.mds.yandex.net/get-pdb/1813431/ac942ab5-aa82-4048-9806-bc33c77b39fb/s1200?webp=false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1720" y="1484784"/>
            <a:ext cx="4896544" cy="49034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softEdge rad="31750"/>
          </a:effec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flipH="1">
            <a:off x="8686800" y="274638"/>
            <a:ext cx="164584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365176" y="0"/>
            <a:ext cx="7043758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5400" b="1" dirty="0">
                <a:solidFill>
                  <a:srgbClr val="02485C"/>
                </a:solidFill>
              </a:rPr>
              <a:t>Гвоздика</a:t>
            </a:r>
            <a:endParaRPr lang="ru-RU" sz="2800" dirty="0">
              <a:solidFill>
                <a:srgbClr val="02485C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86295" y="477476"/>
            <a:ext cx="66236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rgbClr val="002060"/>
                </a:solidFill>
              </a:rPr>
              <a:t>5.</a:t>
            </a:r>
            <a:endParaRPr lang="ru-RU" dirty="0">
              <a:solidFill>
                <a:srgbClr val="02485C"/>
              </a:solidFill>
            </a:endParaRPr>
          </a:p>
        </p:txBody>
      </p:sp>
      <p:pic>
        <p:nvPicPr>
          <p:cNvPr id="7" name="Picture 6" descr="https://i.pinimg.com/originals/c8/e9/14/c8e91448ebfd3997230a6ee7fb3f24cd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341579" flipH="1">
            <a:off x="5721599" y="299515"/>
            <a:ext cx="3240056" cy="2726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3584270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flowwill.ru/wp-content/uploads/1/9/4/194ff853708af1195d7fd19ecf4c496f.jpe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8104" y="1563631"/>
            <a:ext cx="6643217" cy="4839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365176" y="0"/>
            <a:ext cx="7043758" cy="15636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5400" b="1" dirty="0">
                <a:solidFill>
                  <a:srgbClr val="02485C"/>
                </a:solidFill>
              </a:rPr>
              <a:t>Одуванчик</a:t>
            </a:r>
            <a:endParaRPr lang="ru-RU" sz="2800" dirty="0">
              <a:solidFill>
                <a:srgbClr val="02485C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10824" y="366316"/>
            <a:ext cx="66236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rgbClr val="002060"/>
                </a:solidFill>
              </a:rPr>
              <a:t>6.</a:t>
            </a:r>
            <a:endParaRPr lang="ru-RU" dirty="0">
              <a:solidFill>
                <a:srgbClr val="02485C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flipH="1">
            <a:off x="8686800" y="274638"/>
            <a:ext cx="4572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Picture 2" descr="https://avatars.mds.yandex.net/get-pdb/2731240/68716443-c02f-40b7-b3e0-d17edbeb27e6/orig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80" y="366316"/>
            <a:ext cx="2782486" cy="208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5554253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8686800" y="274638"/>
            <a:ext cx="2293912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8194" name="Picture 2" descr="https://newsib.net/wp-content/uploads/2023/03/1637662591_30-pro-dachnikov-com-p-podsnezhnik-belosnezhnii-foto-3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1556792"/>
            <a:ext cx="7400071" cy="49025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1365176" y="0"/>
            <a:ext cx="7043758" cy="15636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5400" b="1" dirty="0">
                <a:solidFill>
                  <a:srgbClr val="02485C"/>
                </a:solidFill>
              </a:rPr>
              <a:t>Подснежник</a:t>
            </a:r>
            <a:endParaRPr lang="ru-RU" sz="2800" dirty="0">
              <a:solidFill>
                <a:srgbClr val="02485C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310824" y="366316"/>
            <a:ext cx="66236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rgbClr val="002060"/>
                </a:solidFill>
              </a:rPr>
              <a:t>7.</a:t>
            </a:r>
            <a:endParaRPr lang="ru-RU" dirty="0">
              <a:solidFill>
                <a:srgbClr val="02485C"/>
              </a:solidFill>
            </a:endParaRPr>
          </a:p>
        </p:txBody>
      </p:sp>
      <p:pic>
        <p:nvPicPr>
          <p:cNvPr id="7" name="Picture 2" descr="https://avatars.mds.yandex.net/get-pdb/2731240/68716443-c02f-40b7-b3e0-d17edbeb27e6/orig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71563" y="4382255"/>
            <a:ext cx="2782486" cy="208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4983799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8686800" y="274638"/>
            <a:ext cx="1861864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9218" name="Picture 2" descr="https://www.fonstola.ru/images/201604/fonstola.ru_22630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1148" y="1700808"/>
            <a:ext cx="7841292" cy="4966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365176" y="0"/>
            <a:ext cx="7043758" cy="15636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5400" b="1" dirty="0">
                <a:solidFill>
                  <a:srgbClr val="02485C"/>
                </a:solidFill>
              </a:rPr>
              <a:t>Фиалка</a:t>
            </a:r>
            <a:endParaRPr lang="ru-RU" sz="2800" dirty="0">
              <a:solidFill>
                <a:srgbClr val="02485C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27784" y="366315"/>
            <a:ext cx="66236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rgbClr val="002060"/>
                </a:solidFill>
              </a:rPr>
              <a:t>8.</a:t>
            </a:r>
            <a:endParaRPr lang="ru-RU" dirty="0">
              <a:solidFill>
                <a:srgbClr val="02485C"/>
              </a:solidFill>
            </a:endParaRPr>
          </a:p>
        </p:txBody>
      </p:sp>
      <p:pic>
        <p:nvPicPr>
          <p:cNvPr id="6" name="Picture 6" descr="https://i.pinimg.com/originals/c8/e9/14/c8e91448ebfd3997230a6ee7fb3f24cd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341579">
            <a:off x="-240354" y="507699"/>
            <a:ext cx="3833026" cy="238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3360249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36" y="116632"/>
            <a:ext cx="9144000" cy="2075122"/>
          </a:xfrm>
        </p:spPr>
        <p:txBody>
          <a:bodyPr>
            <a:noAutofit/>
          </a:bodyPr>
          <a:lstStyle/>
          <a:p>
            <a:r>
              <a:rPr lang="ru-RU" sz="2800" dirty="0">
                <a:solidFill>
                  <a:srgbClr val="002060"/>
                </a:solidFill>
              </a:rPr>
              <a:t>Начиная с ранней весны и до поздней осени цветут всевозможные цветы на лугах и полях. Они вырастают сами по себе, никто их не сажает. Это полевые цветы: одуванчики, ландыши, ромашки, колокольчики.                 Их поливает дождик, и согревает солнышко.</a:t>
            </a:r>
            <a:endParaRPr lang="ru-RU" sz="2800" dirty="0"/>
          </a:p>
        </p:txBody>
      </p:sp>
      <p:pic>
        <p:nvPicPr>
          <p:cNvPr id="3" name="Рисунок 2" descr="https://avatars.mds.yandex.net/get-pdb/1509052/61d65443-242a-4635-be25-d3e8f5bb5e7c/s1200?webp=false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19672" y="2492896"/>
            <a:ext cx="6017892" cy="4005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63500"/>
          </a:effectLst>
        </p:spPr>
      </p:pic>
    </p:spTree>
  </p:cSld>
  <p:clrMapOvr>
    <a:masterClrMapping/>
  </p:clrMapOvr>
  <p:transition advTm="4000">
    <p:dissolv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8686800" y="274638"/>
            <a:ext cx="853752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0242" name="Picture 2" descr="https://klike.net/uploads/posts/2023-01/1675169388_3-25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71600" y="1733176"/>
            <a:ext cx="7173516" cy="4782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971600" y="0"/>
            <a:ext cx="7043758" cy="15636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5400" b="1" dirty="0">
                <a:solidFill>
                  <a:srgbClr val="02485C"/>
                </a:solidFill>
              </a:rPr>
              <a:t>Мак</a:t>
            </a:r>
            <a:endParaRPr lang="ru-RU" sz="2800" dirty="0">
              <a:solidFill>
                <a:srgbClr val="02485C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43808" y="366872"/>
            <a:ext cx="66236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rgbClr val="002060"/>
                </a:solidFill>
              </a:rPr>
              <a:t>9.</a:t>
            </a:r>
            <a:endParaRPr lang="ru-RU" dirty="0">
              <a:solidFill>
                <a:srgbClr val="02485C"/>
              </a:solidFill>
            </a:endParaRPr>
          </a:p>
        </p:txBody>
      </p:sp>
      <p:pic>
        <p:nvPicPr>
          <p:cNvPr id="6" name="Picture 2" descr="https://avatars.mds.yandex.net/get-pdb/2731240/68716443-c02f-40b7-b3e0-d17edbeb27e6/orig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53873" y="690069"/>
            <a:ext cx="2782486" cy="208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9184835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8686800" y="274638"/>
            <a:ext cx="164584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1266" name="Picture 2" descr="https://mykaleidoscope.ru/x/uploads/posts/2022-09/1663167562_6-mykaleidoscope-ru-p-oranzhevie-sadovie-tsveti-oboi-6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3608" y="1969008"/>
            <a:ext cx="7157596" cy="4473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971600" y="0"/>
            <a:ext cx="7229604" cy="15636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5400" b="1" dirty="0">
                <a:solidFill>
                  <a:srgbClr val="02485C"/>
                </a:solidFill>
              </a:rPr>
              <a:t>Ноготки</a:t>
            </a:r>
            <a:endParaRPr lang="ru-RU" sz="2800" dirty="0">
              <a:solidFill>
                <a:srgbClr val="02485C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11760" y="366871"/>
            <a:ext cx="97494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rgbClr val="002060"/>
                </a:solidFill>
              </a:rPr>
              <a:t>10.</a:t>
            </a:r>
            <a:endParaRPr lang="ru-RU" dirty="0">
              <a:solidFill>
                <a:srgbClr val="02485C"/>
              </a:solidFill>
            </a:endParaRPr>
          </a:p>
        </p:txBody>
      </p:sp>
      <p:pic>
        <p:nvPicPr>
          <p:cNvPr id="6" name="Picture 2" descr="https://avatars.mds.yandex.net/get-pdb/2731240/68716443-c02f-40b7-b3e0-d17edbeb27e6/orig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5520" y="154762"/>
            <a:ext cx="2782486" cy="208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20323061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10332640" y="274638"/>
            <a:ext cx="1368152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2290" name="Picture 2" descr="https://kartin.papik.pro/uploads/posts/2023-06/1686962025_kartin-papik-pro-p-kartinki-nezabudki-tsveti-na-ves-ekran-1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931681"/>
            <a:ext cx="7953072" cy="4080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365176" y="0"/>
            <a:ext cx="7043758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5400" b="1" dirty="0">
                <a:solidFill>
                  <a:srgbClr val="02485C"/>
                </a:solidFill>
              </a:rPr>
              <a:t>Незабудки</a:t>
            </a:r>
            <a:endParaRPr lang="ru-RU" sz="2800" dirty="0">
              <a:solidFill>
                <a:srgbClr val="02485C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195736" y="477476"/>
            <a:ext cx="97494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rgbClr val="002060"/>
                </a:solidFill>
              </a:rPr>
              <a:t>11.</a:t>
            </a:r>
            <a:endParaRPr lang="ru-RU" dirty="0">
              <a:solidFill>
                <a:srgbClr val="02485C"/>
              </a:solidFill>
            </a:endParaRPr>
          </a:p>
        </p:txBody>
      </p:sp>
      <p:pic>
        <p:nvPicPr>
          <p:cNvPr id="6" name="Picture 6" descr="https://i.pinimg.com/originals/c8/e9/14/c8e91448ebfd3997230a6ee7fb3f24cd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341579" flipH="1">
            <a:off x="5721599" y="299515"/>
            <a:ext cx="3240056" cy="2726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2431941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8686800" y="274638"/>
            <a:ext cx="1861864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3314" name="Picture 2" descr="https://sad-i-dom.com/uploads/posts/2021-05/1621251326_1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15616" y="1844824"/>
            <a:ext cx="7125311" cy="47525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1365176" y="0"/>
            <a:ext cx="7043758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5400" b="1" dirty="0">
                <a:solidFill>
                  <a:srgbClr val="02485C"/>
                </a:solidFill>
              </a:rPr>
              <a:t>Иван-чай</a:t>
            </a:r>
            <a:endParaRPr lang="ru-RU" sz="2800" dirty="0">
              <a:solidFill>
                <a:srgbClr val="02485C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95736" y="477476"/>
            <a:ext cx="97494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b="1" dirty="0">
                <a:solidFill>
                  <a:srgbClr val="002060"/>
                </a:solidFill>
              </a:rPr>
              <a:t>12.</a:t>
            </a:r>
            <a:endParaRPr lang="ru-RU" dirty="0">
              <a:solidFill>
                <a:srgbClr val="02485C"/>
              </a:solidFill>
            </a:endParaRPr>
          </a:p>
        </p:txBody>
      </p:sp>
      <p:pic>
        <p:nvPicPr>
          <p:cNvPr id="8" name="Picture 6" descr="https://i.pinimg.com/originals/c8/e9/14/c8e91448ebfd3997230a6ee7fb3f24cd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341579">
            <a:off x="-83709" y="532647"/>
            <a:ext cx="3124471" cy="2726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60186019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https://st4.depositphotos.com/1076754/28131/v/950/depositphotos_281312822-stock-illustration-red-poppy-flowers-background-vector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419872" y="3706412"/>
            <a:ext cx="5724128" cy="312618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9348"/>
            <a:ext cx="9144000" cy="1143000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Пальчиковая игра: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980728"/>
            <a:ext cx="842493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Наши алые цветки,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Распускают лепестки. </a:t>
            </a:r>
            <a:r>
              <a:rPr lang="ru-RU" sz="2800" i="1" dirty="0">
                <a:solidFill>
                  <a:srgbClr val="002060"/>
                </a:solidFill>
              </a:rPr>
              <a:t>(Соедините ладони в форме тюльпана, затем медленно раскрывайте пальцы.)</a:t>
            </a:r>
            <a:endParaRPr lang="ru-RU" sz="2800" dirty="0">
              <a:solidFill>
                <a:srgbClr val="002060"/>
              </a:solidFill>
            </a:endParaRPr>
          </a:p>
          <a:p>
            <a:r>
              <a:rPr lang="ru-RU" sz="2800" b="1" dirty="0">
                <a:solidFill>
                  <a:srgbClr val="002060"/>
                </a:solidFill>
              </a:rPr>
              <a:t>Ветерок чуть дышит,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Лепестки колышет. </a:t>
            </a:r>
            <a:r>
              <a:rPr lang="ru-RU" sz="2800" i="1" dirty="0">
                <a:solidFill>
                  <a:srgbClr val="002060"/>
                </a:solidFill>
              </a:rPr>
              <a:t>(Покачивайте кисти рук.)</a:t>
            </a:r>
            <a:endParaRPr lang="ru-RU" sz="2800" dirty="0">
              <a:solidFill>
                <a:srgbClr val="002060"/>
              </a:solidFill>
            </a:endParaRPr>
          </a:p>
          <a:p>
            <a:r>
              <a:rPr lang="ru-RU" sz="2800" b="1" dirty="0">
                <a:solidFill>
                  <a:srgbClr val="002060"/>
                </a:solidFill>
              </a:rPr>
              <a:t>Наши алые цветки 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закрывают лепестки,  </a:t>
            </a:r>
            <a:r>
              <a:rPr lang="ru-RU" sz="2800" i="1" dirty="0">
                <a:solidFill>
                  <a:srgbClr val="002060"/>
                </a:solidFill>
              </a:rPr>
              <a:t>(Медленно соедините пальцы.)</a:t>
            </a:r>
            <a:endParaRPr lang="ru-RU" sz="2800" dirty="0">
              <a:solidFill>
                <a:srgbClr val="002060"/>
              </a:solidFill>
            </a:endParaRPr>
          </a:p>
          <a:p>
            <a:r>
              <a:rPr lang="ru-RU" sz="2800" b="1" dirty="0">
                <a:solidFill>
                  <a:srgbClr val="002060"/>
                </a:solidFill>
              </a:rPr>
              <a:t>Тихо засыпают,</a:t>
            </a:r>
          </a:p>
          <a:p>
            <a:r>
              <a:rPr lang="ru-RU" sz="2800" b="1" dirty="0">
                <a:solidFill>
                  <a:srgbClr val="002060"/>
                </a:solidFill>
              </a:rPr>
              <a:t>Головой качают. </a:t>
            </a:r>
          </a:p>
          <a:p>
            <a:r>
              <a:rPr lang="ru-RU" sz="2800" i="1" dirty="0">
                <a:solidFill>
                  <a:srgbClr val="002060"/>
                </a:solidFill>
              </a:rPr>
              <a:t>(Покачивайте </a:t>
            </a:r>
          </a:p>
          <a:p>
            <a:r>
              <a:rPr lang="ru-RU" sz="2800" i="1" dirty="0">
                <a:solidFill>
                  <a:srgbClr val="002060"/>
                </a:solidFill>
              </a:rPr>
              <a:t>кисти рук.)</a:t>
            </a:r>
          </a:p>
        </p:txBody>
      </p:sp>
    </p:spTree>
  </p:cSld>
  <p:clrMapOvr>
    <a:masterClrMapping/>
  </p:clrMapOvr>
  <p:transition>
    <p:dissolv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get-pdb/2022048/f2f30c19-8562-46e8-be91-e575fa73f093/s1200?webp=fal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7962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70079"/>
          </a:xfr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5400" b="1" dirty="0">
                <a:solidFill>
                  <a:srgbClr val="7030A0"/>
                </a:solidFill>
                <a:latin typeface="+mj-lt"/>
              </a:rPr>
              <a:t>Составь из букв название цветка.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86116" y="4857760"/>
            <a:ext cx="5143536" cy="78104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6799765"/>
      </p:ext>
    </p:extLst>
  </p:cSld>
  <p:clrMapOvr>
    <a:masterClrMapping/>
  </p:clrMapOvr>
  <p:transition>
    <p:dissolv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walldeco.ua/img/gallery/6/thumbs/thumb_l_36412.jpg"/>
          <p:cNvPicPr/>
          <p:nvPr/>
        </p:nvPicPr>
        <p:blipFill>
          <a:blip r:embed="rId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643042" y="3786190"/>
            <a:ext cx="6000792" cy="29815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8" y="0"/>
            <a:ext cx="8686800" cy="857256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Речевая игра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83789" y="739202"/>
            <a:ext cx="831929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</a:rPr>
              <a:t>Василёк – в поле росли … (васильки)</a:t>
            </a:r>
          </a:p>
          <a:p>
            <a:r>
              <a:rPr lang="ru-RU" sz="3200" dirty="0">
                <a:solidFill>
                  <a:srgbClr val="002060"/>
                </a:solidFill>
              </a:rPr>
              <a:t>Ромашка – в поле росли … (ромашки)</a:t>
            </a:r>
          </a:p>
          <a:p>
            <a:r>
              <a:rPr lang="ru-RU" sz="3200" dirty="0">
                <a:solidFill>
                  <a:srgbClr val="002060"/>
                </a:solidFill>
              </a:rPr>
              <a:t>Фиалка – в поле росли … (фиалки)</a:t>
            </a:r>
          </a:p>
          <a:p>
            <a:r>
              <a:rPr lang="ru-RU" sz="3200" dirty="0">
                <a:solidFill>
                  <a:srgbClr val="002060"/>
                </a:solidFill>
              </a:rPr>
              <a:t>Одуванчик – в поле росли … (одуванчики)</a:t>
            </a:r>
          </a:p>
          <a:p>
            <a:r>
              <a:rPr lang="ru-RU" sz="3200" dirty="0">
                <a:solidFill>
                  <a:srgbClr val="002060"/>
                </a:solidFill>
              </a:rPr>
              <a:t>Колокольчик – в поле росли … (колокольчики)</a:t>
            </a:r>
          </a:p>
          <a:p>
            <a:r>
              <a:rPr lang="ru-RU" sz="3200" dirty="0">
                <a:solidFill>
                  <a:srgbClr val="002060"/>
                </a:solidFill>
              </a:rPr>
              <a:t>Ландыш  –  в поле росли … (ландыши)</a:t>
            </a:r>
          </a:p>
        </p:txBody>
      </p:sp>
    </p:spTree>
  </p:cSld>
  <p:clrMapOvr>
    <a:masterClrMapping/>
  </p:clrMapOvr>
  <p:transition>
    <p:dissolv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-99392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Речевая игра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836712"/>
            <a:ext cx="8201989" cy="30469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solidFill>
                  <a:srgbClr val="002060"/>
                </a:solidFill>
              </a:rPr>
              <a:t>Подснежник – в поле росли … (подснежники) </a:t>
            </a:r>
          </a:p>
          <a:p>
            <a:r>
              <a:rPr lang="ru-RU" sz="3200" dirty="0">
                <a:solidFill>
                  <a:srgbClr val="002060"/>
                </a:solidFill>
              </a:rPr>
              <a:t>Незабудка – в поле росли … (незабудки)</a:t>
            </a:r>
          </a:p>
          <a:p>
            <a:r>
              <a:rPr lang="ru-RU" sz="3200" dirty="0">
                <a:solidFill>
                  <a:srgbClr val="002060"/>
                </a:solidFill>
              </a:rPr>
              <a:t>Ноготок – в поле росли … (ноготки)</a:t>
            </a:r>
          </a:p>
          <a:p>
            <a:r>
              <a:rPr lang="ru-RU" sz="3200" dirty="0">
                <a:solidFill>
                  <a:srgbClr val="002060"/>
                </a:solidFill>
              </a:rPr>
              <a:t>Мак – в поле росли … (маки)</a:t>
            </a:r>
          </a:p>
          <a:p>
            <a:r>
              <a:rPr lang="ru-RU" sz="3200" dirty="0">
                <a:solidFill>
                  <a:srgbClr val="002060"/>
                </a:solidFill>
              </a:rPr>
              <a:t>Иван-чай – в поле росло много … (иван-чая)</a:t>
            </a:r>
          </a:p>
          <a:p>
            <a:pPr lvl="0"/>
            <a:r>
              <a:rPr lang="ru-RU" sz="3200" dirty="0">
                <a:solidFill>
                  <a:srgbClr val="002060"/>
                </a:solidFill>
              </a:rPr>
              <a:t>Гвоздика – в поле росли … (гвоздики)</a:t>
            </a:r>
          </a:p>
        </p:txBody>
      </p:sp>
      <p:pic>
        <p:nvPicPr>
          <p:cNvPr id="4" name="Рисунок 3" descr="https://avatars.mds.yandex.net/get-pdb/1813431/ac942ab5-aa82-4048-9806-bc33c77b39fb/s1200?webp=false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164382" y="3841080"/>
            <a:ext cx="3240360" cy="281526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3463052117"/>
      </p:ext>
    </p:extLst>
  </p:cSld>
  <p:clrMapOvr>
    <a:masterClrMapping/>
  </p:clrMapOvr>
  <p:transition>
    <p:dissolv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4048" y="764704"/>
            <a:ext cx="5429069" cy="928694"/>
          </a:xfrm>
        </p:spPr>
        <p:txBody>
          <a:bodyPr/>
          <a:lstStyle/>
          <a:p>
            <a:r>
              <a:rPr lang="ru-RU" b="1" dirty="0">
                <a:solidFill>
                  <a:srgbClr val="C00000"/>
                </a:solidFill>
              </a:rPr>
              <a:t>Запомни!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1835696" y="3811012"/>
            <a:ext cx="565212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2060"/>
                </a:solidFill>
              </a:rPr>
              <a:t>Цветы украшают луга и леса,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</a:rPr>
              <a:t>Но это не только природы краса -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</a:rPr>
              <a:t>В них пчёлы находят целительный дар,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</a:rPr>
              <a:t>И бабочки пьют из них сладкий нектар.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</a:rPr>
              <a:t>Не надо, друзья, их бессмысленно рвать,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</a:rPr>
              <a:t>Не надо букеты из них составлять …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</a:rPr>
              <a:t>Завянут букеты … Погибнут цветы … </a:t>
            </a:r>
          </a:p>
          <a:p>
            <a:pPr algn="ctr"/>
            <a:r>
              <a:rPr lang="ru-RU" sz="2400" dirty="0">
                <a:solidFill>
                  <a:srgbClr val="002060"/>
                </a:solidFill>
              </a:rPr>
              <a:t>И больше не будет такой красоты!</a:t>
            </a:r>
          </a:p>
        </p:txBody>
      </p:sp>
      <p:pic>
        <p:nvPicPr>
          <p:cNvPr id="3074" name="Picture 2" descr="https://avatars.mds.yandex.net/get-pdb/875592/1f1310d3-f8c1-4114-ac5a-5345f5555bdb/s1200?webp=false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0600" y="188641"/>
            <a:ext cx="6011597" cy="3622372"/>
          </a:xfrm>
          <a:prstGeom prst="rect">
            <a:avLst/>
          </a:prstGeom>
          <a:noFill/>
        </p:spPr>
      </p:pic>
      <p:pic>
        <p:nvPicPr>
          <p:cNvPr id="2050" name="Picture 2" descr="https://avatars.mds.yandex.net/get-pdb/2731240/68716443-c02f-40b7-b3e0-d17edbeb27e6/orig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3933056"/>
            <a:ext cx="2782486" cy="208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s://i.pinimg.com/originals/c8/e9/14/c8e91448ebfd3997230a6ee7fb3f24cd.gif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341579" flipH="1">
            <a:off x="5867788" y="1674607"/>
            <a:ext cx="3240056" cy="2726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62360" y="476672"/>
            <a:ext cx="8208912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7030A0"/>
                </a:solidFill>
              </a:rPr>
              <a:t>Я узнал …</a:t>
            </a:r>
          </a:p>
          <a:p>
            <a:r>
              <a:rPr lang="ru-RU" sz="4000" b="1" dirty="0">
                <a:solidFill>
                  <a:srgbClr val="7030A0"/>
                </a:solidFill>
              </a:rPr>
              <a:t>Мне понравилось …</a:t>
            </a:r>
          </a:p>
          <a:p>
            <a:r>
              <a:rPr lang="ru-RU" sz="4000" b="1" dirty="0">
                <a:solidFill>
                  <a:srgbClr val="7030A0"/>
                </a:solidFill>
              </a:rPr>
              <a:t>Я запомнил …</a:t>
            </a:r>
          </a:p>
          <a:p>
            <a:endParaRPr lang="ru-RU" sz="3200" b="1" dirty="0">
              <a:solidFill>
                <a:srgbClr val="00206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>
                <a:solidFill>
                  <a:srgbClr val="002060"/>
                </a:solidFill>
              </a:rPr>
              <a:t>Раскрась цветочек красным, жёлтым или оранжевым, если занятие </a:t>
            </a:r>
            <a:r>
              <a:rPr lang="ru-RU" sz="3200" b="1" dirty="0">
                <a:solidFill>
                  <a:srgbClr val="C00000"/>
                </a:solidFill>
              </a:rPr>
              <a:t>понравилось</a:t>
            </a:r>
            <a:r>
              <a:rPr lang="ru-RU" sz="3200" b="1" dirty="0">
                <a:solidFill>
                  <a:srgbClr val="002060"/>
                </a:solidFill>
              </a:rPr>
              <a:t>.</a:t>
            </a:r>
          </a:p>
          <a:p>
            <a:endParaRPr lang="ru-RU" sz="3200" b="1" dirty="0">
              <a:solidFill>
                <a:srgbClr val="002060"/>
              </a:solidFill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3200" b="1" dirty="0">
                <a:solidFill>
                  <a:srgbClr val="002060"/>
                </a:solidFill>
              </a:rPr>
              <a:t>Раскрась цветочек синим, фиолетовым или оставь белым, если занятие                </a:t>
            </a:r>
            <a:r>
              <a:rPr lang="ru-RU" sz="3200" b="1" dirty="0">
                <a:solidFill>
                  <a:srgbClr val="C00000"/>
                </a:solidFill>
              </a:rPr>
              <a:t>не понравилось</a:t>
            </a:r>
            <a:r>
              <a:rPr lang="ru-RU" sz="3200" b="1" dirty="0">
                <a:solidFill>
                  <a:srgbClr val="002060"/>
                </a:solidFill>
              </a:rPr>
              <a:t>.</a:t>
            </a:r>
          </a:p>
          <a:p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email">
            <a:duotone>
              <a:prstClr val="black"/>
              <a:srgbClr val="FF99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94328" y1="95625" x2="94328" y2="95625"/>
                        <a14:backgroundMark x1="89851" y1="6250" x2="89851" y2="6250"/>
                        <a14:backgroundMark x1="8955" y1="19375" x2="8955" y2="19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246060" y="1533786"/>
            <a:ext cx="1431247" cy="1363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email">
            <a:duotone>
              <a:prstClr val="black"/>
              <a:srgbClr val="FFFF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94328" y1="95625" x2="94328" y2="95625"/>
                        <a14:backgroundMark x1="89851" y1="6250" x2="89851" y2="6250"/>
                        <a14:backgroundMark x1="8955" y1="19375" x2="8955" y2="19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117587" y="620688"/>
            <a:ext cx="1431247" cy="1363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email">
            <a:duotone>
              <a:prstClr val="black"/>
              <a:srgbClr val="FF000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94328" y1="95625" x2="94328" y2="95625"/>
                        <a14:backgroundMark x1="89851" y1="6250" x2="89851" y2="6250"/>
                        <a14:backgroundMark x1="8955" y1="19375" x2="8955" y2="19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044021" y="1412776"/>
            <a:ext cx="1431247" cy="1363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 cstate="email">
            <a:duotone>
              <a:prstClr val="black"/>
              <a:srgbClr val="7030A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94328" y1="95625" x2="94328" y2="95625"/>
                        <a14:backgroundMark x1="89851" y1="6250" x2="89851" y2="6250"/>
                        <a14:backgroundMark x1="8955" y1="19375" x2="8955" y2="19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998063" y="5494908"/>
            <a:ext cx="1431247" cy="1363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2" cstate="email">
            <a:duotone>
              <a:prstClr val="black"/>
              <a:srgbClr val="0070C0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94328" y1="95625" x2="94328" y2="95625"/>
                        <a14:backgroundMark x1="89851" y1="6250" x2="89851" y2="6250"/>
                        <a14:backgroundMark x1="8955" y1="19375" x2="8955" y2="19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566816" y="5276096"/>
            <a:ext cx="1431247" cy="1363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backgroundMark x1="94328" y1="95625" x2="94328" y2="95625"/>
                        <a14:backgroundMark x1="89851" y1="6250" x2="89851" y2="6250"/>
                        <a14:backgroundMark x1="8955" y1="19375" x2="8955" y2="19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418718" y="4813362"/>
            <a:ext cx="1431247" cy="13630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81851354"/>
      </p:ext>
    </p:extLst>
  </p:cSld>
  <p:clrMapOvr>
    <a:masterClrMapping/>
  </p:clrMapOvr>
  <p:transition>
    <p:dissolv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avatars.mds.yandex.net/get-pdb/2022048/f2f30c19-8562-46e8-be91-e575fa73f093/s1200?webp=false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0"/>
            <a:ext cx="9179622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70079"/>
          </a:xfrm>
        </p:spPr>
        <p:txBody>
          <a:bodyPr>
            <a:normAutofit/>
          </a:bodyPr>
          <a:lstStyle/>
          <a:p>
            <a:r>
              <a:rPr lang="ru-RU" sz="6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Полевые цветы 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86116" y="4857760"/>
            <a:ext cx="5143536" cy="78104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dissolv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gifok.net/images/2015/10/13/Spring-Flowers_2_074.pn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89670"/>
            <a:ext cx="8358214" cy="676833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86282" y="89670"/>
            <a:ext cx="4357718" cy="1582726"/>
          </a:xfrm>
        </p:spPr>
        <p:txBody>
          <a:bodyPr>
            <a:normAutofit fontScale="90000"/>
          </a:bodyPr>
          <a:lstStyle/>
          <a:p>
            <a:r>
              <a:rPr lang="ru-RU" sz="5400" b="1" dirty="0">
                <a:solidFill>
                  <a:srgbClr val="00B0F0"/>
                </a:solidFill>
              </a:rPr>
              <a:t>До новых встреч</a:t>
            </a:r>
          </a:p>
        </p:txBody>
      </p:sp>
    </p:spTree>
  </p:cSld>
  <p:clrMapOvr>
    <a:masterClrMapping/>
  </p:clrMapOvr>
  <p:transition>
    <p:dissolv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60648"/>
            <a:ext cx="9144000" cy="1143000"/>
          </a:xfrm>
        </p:spPr>
        <p:txBody>
          <a:bodyPr>
            <a:noAutofit/>
          </a:bodyPr>
          <a:lstStyle/>
          <a:p>
            <a:r>
              <a:rPr lang="ru-RU" sz="5400" b="1" dirty="0">
                <a:solidFill>
                  <a:srgbClr val="7030A0"/>
                </a:solidFill>
                <a:ea typeface="+mn-ea"/>
                <a:cs typeface="+mn-cs"/>
              </a:rPr>
              <a:t>Отгадай цветок </a:t>
            </a:r>
            <a:br>
              <a:rPr lang="ru-RU" sz="5400" b="1" dirty="0">
                <a:solidFill>
                  <a:srgbClr val="7030A0"/>
                </a:solidFill>
                <a:ea typeface="+mn-ea"/>
                <a:cs typeface="+mn-cs"/>
              </a:rPr>
            </a:br>
            <a:r>
              <a:rPr lang="ru-RU" sz="5400" b="1" dirty="0">
                <a:solidFill>
                  <a:srgbClr val="7030A0"/>
                </a:solidFill>
                <a:ea typeface="+mn-ea"/>
                <a:cs typeface="+mn-cs"/>
              </a:rPr>
              <a:t>по изображению.</a:t>
            </a:r>
          </a:p>
        </p:txBody>
      </p:sp>
      <p:pic>
        <p:nvPicPr>
          <p:cNvPr id="2050" name="Picture 2" descr="https://mykaleidoscope.ru/uploads/posts/2023-12/1703170159_mykaleidoscope-ru-p-kartinki-lugovie-tsveti-pinterest-13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1700807"/>
            <a:ext cx="8476356" cy="49860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5522865"/>
      </p:ext>
    </p:extLst>
  </p:cSld>
  <p:clrMapOvr>
    <a:masterClrMapping/>
  </p:clrMapOvr>
  <p:transition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16632"/>
            <a:ext cx="6623979" cy="1785950"/>
          </a:xfrm>
        </p:spPr>
        <p:txBody>
          <a:bodyPr>
            <a:normAutofit/>
          </a:bodyPr>
          <a:lstStyle/>
          <a:p>
            <a:pPr lvl="0">
              <a:spcBef>
                <a:spcPts val="0"/>
              </a:spcBef>
            </a:pPr>
            <a:r>
              <a:rPr lang="ru-RU" sz="5400" b="1" dirty="0">
                <a:solidFill>
                  <a:srgbClr val="02485C"/>
                </a:solidFill>
                <a:ea typeface="+mn-ea"/>
                <a:cs typeface="+mn-cs"/>
              </a:rPr>
              <a:t>Ландыш</a:t>
            </a:r>
            <a:endParaRPr lang="ru-RU" sz="2800" dirty="0"/>
          </a:p>
        </p:txBody>
      </p:sp>
      <p:pic>
        <p:nvPicPr>
          <p:cNvPr id="4" name="Picture 2" descr="https://sneg.top/uploads/posts/2023-03/1678263718_sneg-top-p-landishi-na-fone-neba-krasivo-68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31640" y="2060848"/>
            <a:ext cx="6623979" cy="4417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s://avatars.mds.yandex.net/get-pdb/2731240/68716443-c02f-40b7-b3e0-d17edbeb27e6/orig"/>
          <p:cNvPicPr>
            <a:picLocks noChangeAspect="1" noChangeArrowheads="1" noCrop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64376" y="408578"/>
            <a:ext cx="2782486" cy="208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357166"/>
            <a:ext cx="5572164" cy="2500330"/>
          </a:xfrm>
        </p:spPr>
        <p:txBody>
          <a:bodyPr>
            <a:normAutofit/>
          </a:bodyPr>
          <a:lstStyle/>
          <a:p>
            <a:br>
              <a:rPr lang="ru-RU" sz="2800" dirty="0">
                <a:solidFill>
                  <a:srgbClr val="002060"/>
                </a:solidFill>
              </a:rPr>
            </a:br>
            <a:endParaRPr lang="ru-RU" sz="2800" dirty="0"/>
          </a:p>
        </p:txBody>
      </p:sp>
      <p:pic>
        <p:nvPicPr>
          <p:cNvPr id="26628" name="Picture 4" descr="http://ookean-estrybprom.7v8.ru/images/photos/9058910a441cf0b7836d7a891344484e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5176" y="1781241"/>
            <a:ext cx="6483331" cy="4862498"/>
          </a:xfrm>
          <a:prstGeom prst="rect">
            <a:avLst/>
          </a:prstGeom>
          <a:noFill/>
          <a:effectLst>
            <a:softEdge rad="63500"/>
          </a:effec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365176" y="121322"/>
            <a:ext cx="7043758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5400" b="1" dirty="0">
                <a:solidFill>
                  <a:srgbClr val="02485C"/>
                </a:solidFill>
                <a:ea typeface="+mn-ea"/>
                <a:cs typeface="+mn-cs"/>
              </a:rPr>
              <a:t>Колокольчик</a:t>
            </a:r>
            <a:endParaRPr lang="ru-RU" sz="2800" dirty="0"/>
          </a:p>
        </p:txBody>
      </p:sp>
      <p:pic>
        <p:nvPicPr>
          <p:cNvPr id="6" name="Picture 6" descr="https://i.pinimg.com/originals/c8/e9/14/c8e91448ebfd3997230a6ee7fb3f24cd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341579">
            <a:off x="53089" y="417799"/>
            <a:ext cx="3387714" cy="2726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flowwill.ru/wp-content/uploads/1/9/4/194ff853708af1195d7fd19ecf4c496f.jpe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298104" y="1563631"/>
            <a:ext cx="6643217" cy="48397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097833" y="-25400"/>
            <a:ext cx="7043758" cy="15636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5400" b="1" dirty="0">
                <a:solidFill>
                  <a:srgbClr val="02485C"/>
                </a:solidFill>
                <a:ea typeface="+mn-ea"/>
                <a:cs typeface="+mn-cs"/>
              </a:rPr>
              <a:t>Одуванчик</a:t>
            </a:r>
            <a:endParaRPr lang="ru-RU" sz="28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flipH="1">
            <a:off x="8686800" y="274638"/>
            <a:ext cx="457200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7" name="Picture 2" descr="https://avatars.mds.yandex.net/get-pdb/2731240/68716443-c02f-40b7-b3e0-d17edbeb27e6/orig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2782486" cy="2086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0597652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10332640" y="274638"/>
            <a:ext cx="1368152" cy="11430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12290" name="Picture 2" descr="https://kartin.papik.pro/uploads/posts/2023-06/1686962025_kartin-papik-pro-p-kartinki-nezabudki-tsveti-na-ves-ekran-10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1560" y="1931681"/>
            <a:ext cx="7953072" cy="40800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1066217" y="0"/>
            <a:ext cx="7043758" cy="17859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spcBef>
                <a:spcPts val="0"/>
              </a:spcBef>
            </a:pPr>
            <a:r>
              <a:rPr lang="ru-RU" sz="5400" b="1" dirty="0">
                <a:solidFill>
                  <a:srgbClr val="02485C"/>
                </a:solidFill>
                <a:ea typeface="+mn-ea"/>
                <a:cs typeface="+mn-cs"/>
              </a:rPr>
              <a:t>Незабудка</a:t>
            </a:r>
            <a:endParaRPr lang="ru-RU" sz="2800" dirty="0"/>
          </a:p>
        </p:txBody>
      </p:sp>
      <p:pic>
        <p:nvPicPr>
          <p:cNvPr id="6" name="Picture 6" descr="https://i.pinimg.com/originals/c8/e9/14/c8e91448ebfd3997230a6ee7fb3f24cd.gif"/>
          <p:cNvPicPr>
            <a:picLocks noChangeAspect="1" noChangeArrowheads="1" noCrop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1341579" flipH="1">
            <a:off x="5721599" y="299515"/>
            <a:ext cx="3240056" cy="27268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9412132"/>
      </p:ext>
    </p:extLst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theme1.xml><?xml version="1.0" encoding="utf-8"?>
<a:theme xmlns:a="http://schemas.openxmlformats.org/drawingml/2006/main" name="Тема Office">
  <a:themeElements>
    <a:clrScheme name="Другая 12">
      <a:dk1>
        <a:srgbClr val="02485C"/>
      </a:dk1>
      <a:lt1>
        <a:srgbClr val="6ADAFA"/>
      </a:lt1>
      <a:dk2>
        <a:srgbClr val="04617B"/>
      </a:dk2>
      <a:lt2>
        <a:srgbClr val="DBF5F9"/>
      </a:lt2>
      <a:accent1>
        <a:srgbClr val="54A838"/>
      </a:accent1>
      <a:accent2>
        <a:srgbClr val="5FF2CA"/>
      </a:accent2>
      <a:accent3>
        <a:srgbClr val="5FF2CA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1189</TotalTime>
  <Words>578</Words>
  <Application>Microsoft Office PowerPoint</Application>
  <PresentationFormat>Экран (4:3)</PresentationFormat>
  <Paragraphs>128</Paragraphs>
  <Slides>40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40</vt:i4>
      </vt:variant>
    </vt:vector>
  </HeadingPairs>
  <TitlesOfParts>
    <vt:vector size="43" baseType="lpstr">
      <vt:lpstr>Arial</vt:lpstr>
      <vt:lpstr>Calibri</vt:lpstr>
      <vt:lpstr>Тема Office</vt:lpstr>
      <vt:lpstr>ГБОУ НАО «Средняя школа № 4 г. Нарьян-Мара  с углубленным изучением отдельных предметов»</vt:lpstr>
      <vt:lpstr>Презентация PowerPoint</vt:lpstr>
      <vt:lpstr>Начиная с ранней весны и до поздней осени цветут всевозможные цветы на лугах и полях. Они вырастают сами по себе, никто их не сажает. Это полевые цветы: одуванчики, ландыши, ромашки, колокольчики.                 Их поливает дождик, и согревает солнышко.</vt:lpstr>
      <vt:lpstr>Полевые цветы </vt:lpstr>
      <vt:lpstr>Отгадай цветок  по изображению.</vt:lpstr>
      <vt:lpstr>Ландыш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Соком полевых цветов питаются пчёлы, шмели и бабочки.</vt:lpstr>
      <vt:lpstr>Динамическая пауза:  «Колокольчик» </vt:lpstr>
      <vt:lpstr>Цветущее растение начинает свою жизнь        из семени, которое  прорастает, а затем пускает корни и выращивает стебель. На этом стебле формируются листочки, а потом и распускается цветок. </vt:lpstr>
      <vt:lpstr>Отгадай загадку про цветок.</vt:lpstr>
      <vt:lpstr>1.</vt:lpstr>
      <vt:lpstr>2.</vt:lpstr>
      <vt:lpstr>Ландыши</vt:lpstr>
      <vt:lpstr>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Пальчиковая игра:</vt:lpstr>
      <vt:lpstr>Составь из букв название цветка.</vt:lpstr>
      <vt:lpstr>Речевая игра </vt:lpstr>
      <vt:lpstr>Речевая игра </vt:lpstr>
      <vt:lpstr>Запомни!</vt:lpstr>
      <vt:lpstr>Презентация PowerPoint</vt:lpstr>
      <vt:lpstr>До новых встреч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Полевые цветы</dc:title>
  <dc:creator>Надежда Кабанова</dc:creator>
  <cp:lastModifiedBy>Sadmcronao@outlook.com</cp:lastModifiedBy>
  <cp:revision>124</cp:revision>
  <dcterms:created xsi:type="dcterms:W3CDTF">2020-04-17T13:30:13Z</dcterms:created>
  <dcterms:modified xsi:type="dcterms:W3CDTF">2024-06-19T05:57:40Z</dcterms:modified>
</cp:coreProperties>
</file>