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7" r:id="rId2"/>
    <p:sldId id="258" r:id="rId3"/>
    <p:sldId id="266" r:id="rId4"/>
    <p:sldId id="268" r:id="rId5"/>
    <p:sldId id="259" r:id="rId6"/>
    <p:sldId id="260" r:id="rId7"/>
    <p:sldId id="261" r:id="rId8"/>
    <p:sldId id="262" r:id="rId9"/>
    <p:sldId id="269" r:id="rId10"/>
    <p:sldId id="267" r:id="rId11"/>
    <p:sldId id="263" r:id="rId12"/>
    <p:sldId id="264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76F0BB-3B5B-4155-AFA4-C3FFC218420E}" type="datetimeFigureOut">
              <a:rPr lang="ru-RU" smtClean="0"/>
              <a:pPr/>
              <a:t>17.04.2015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855B5C-0E6A-498E-A7B0-456BDCAA2C8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855B5C-0E6A-498E-A7B0-456BDCAA2C8A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855B5C-0E6A-498E-A7B0-456BDCAA2C8A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E22E3-622D-4189-83DD-66EC3BFC76BF}" type="datetimeFigureOut">
              <a:rPr lang="ru-RU" smtClean="0"/>
              <a:pPr/>
              <a:t>17.04.2015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C73BE-227C-4D3A-B316-D51E94DCDA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E22E3-622D-4189-83DD-66EC3BFC76BF}" type="datetimeFigureOut">
              <a:rPr lang="ru-RU" smtClean="0"/>
              <a:pPr/>
              <a:t>17.04.2015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C73BE-227C-4D3A-B316-D51E94DCDA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E22E3-622D-4189-83DD-66EC3BFC76BF}" type="datetimeFigureOut">
              <a:rPr lang="ru-RU" smtClean="0"/>
              <a:pPr/>
              <a:t>17.04.2015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C73BE-227C-4D3A-B316-D51E94DCDA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E22E3-622D-4189-83DD-66EC3BFC76BF}" type="datetimeFigureOut">
              <a:rPr lang="ru-RU" smtClean="0"/>
              <a:pPr/>
              <a:t>17.04.2015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C73BE-227C-4D3A-B316-D51E94DCDA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E22E3-622D-4189-83DD-66EC3BFC76BF}" type="datetimeFigureOut">
              <a:rPr lang="ru-RU" smtClean="0"/>
              <a:pPr/>
              <a:t>17.04.2015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C73BE-227C-4D3A-B316-D51E94DCDA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E22E3-622D-4189-83DD-66EC3BFC76BF}" type="datetimeFigureOut">
              <a:rPr lang="ru-RU" smtClean="0"/>
              <a:pPr/>
              <a:t>17.04.2015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C73BE-227C-4D3A-B316-D51E94DCDA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E22E3-622D-4189-83DD-66EC3BFC76BF}" type="datetimeFigureOut">
              <a:rPr lang="ru-RU" smtClean="0"/>
              <a:pPr/>
              <a:t>17.04.2015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C73BE-227C-4D3A-B316-D51E94DCDA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E22E3-622D-4189-83DD-66EC3BFC76BF}" type="datetimeFigureOut">
              <a:rPr lang="ru-RU" smtClean="0"/>
              <a:pPr/>
              <a:t>17.04.2015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C73BE-227C-4D3A-B316-D51E94DCDA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E22E3-622D-4189-83DD-66EC3BFC76BF}" type="datetimeFigureOut">
              <a:rPr lang="ru-RU" smtClean="0"/>
              <a:pPr/>
              <a:t>17.04.2015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C73BE-227C-4D3A-B316-D51E94DCDA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E22E3-622D-4189-83DD-66EC3BFC76BF}" type="datetimeFigureOut">
              <a:rPr lang="ru-RU" smtClean="0"/>
              <a:pPr/>
              <a:t>17.04.2015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C73BE-227C-4D3A-B316-D51E94DCDA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E22E3-622D-4189-83DD-66EC3BFC76BF}" type="datetimeFigureOut">
              <a:rPr lang="ru-RU" smtClean="0"/>
              <a:pPr/>
              <a:t>17.04.2015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C73BE-227C-4D3A-B316-D51E94DCDA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2E22E3-622D-4189-83DD-66EC3BFC76BF}" type="datetimeFigureOut">
              <a:rPr lang="ru-RU" smtClean="0"/>
              <a:pPr/>
              <a:t>17.04.2015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9C73BE-227C-4D3A-B316-D51E94DCDA5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42910" y="2214554"/>
            <a:ext cx="3500462" cy="3911609"/>
          </a:xfrm>
        </p:spPr>
        <p:txBody>
          <a:bodyPr>
            <a:normAutofit fontScale="92500"/>
          </a:bodyPr>
          <a:lstStyle/>
          <a:p>
            <a:pPr>
              <a:buNone/>
            </a:pPr>
            <a:endParaRPr lang="ru-RU" dirty="0"/>
          </a:p>
          <a:p>
            <a:pPr marL="514350" indent="-514350">
              <a:buAutoNum type="arabicPeriod"/>
            </a:pPr>
            <a:r>
              <a:rPr lang="ru-RU" sz="4800" b="1" dirty="0" smtClean="0">
                <a:cs typeface="Aharoni" pitchFamily="2" charset="-79"/>
              </a:rPr>
              <a:t>20 Дж; 2 м; 0 Н; -50Дж.</a:t>
            </a:r>
          </a:p>
          <a:p>
            <a:pPr marL="514350" indent="-514350">
              <a:buAutoNum type="arabicPeriod"/>
            </a:pPr>
            <a:r>
              <a:rPr lang="ru-RU" sz="4800" b="1" dirty="0" smtClean="0">
                <a:cs typeface="Aharoni" pitchFamily="2" charset="-79"/>
              </a:rPr>
              <a:t>1 3</a:t>
            </a:r>
          </a:p>
          <a:p>
            <a:pPr marL="514350" indent="-514350">
              <a:buAutoNum type="arabicPeriod"/>
            </a:pPr>
            <a:r>
              <a:rPr lang="ru-RU" sz="4800" b="1" dirty="0">
                <a:cs typeface="Aharoni" pitchFamily="2" charset="-79"/>
              </a:rPr>
              <a:t>1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2714620"/>
            <a:ext cx="4286280" cy="3714776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sz="4800" b="1" dirty="0" smtClean="0"/>
              <a:t>1. -80 Дж; 0 Дж; 6 м; 25 Н</a:t>
            </a:r>
          </a:p>
          <a:p>
            <a:pPr>
              <a:buNone/>
            </a:pPr>
            <a:r>
              <a:rPr lang="ru-RU" sz="4800" b="1" dirty="0" smtClean="0"/>
              <a:t>2. 24</a:t>
            </a:r>
          </a:p>
          <a:p>
            <a:pPr>
              <a:buNone/>
            </a:pPr>
            <a:r>
              <a:rPr lang="ru-RU" sz="4800" b="1" dirty="0" smtClean="0"/>
              <a:t>3. 1</a:t>
            </a:r>
            <a:endParaRPr lang="ru-RU" sz="48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004822" y="571480"/>
            <a:ext cx="513435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00035" y="1357298"/>
            <a:ext cx="357190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</a:rPr>
              <a:t>1 Вариант</a:t>
            </a:r>
            <a:endParaRPr lang="ru-RU" sz="3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C00000"/>
              </a:solidFill>
              <a:effectLst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857752" y="1357298"/>
            <a:ext cx="4000527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2 Вариант</a:t>
            </a:r>
          </a:p>
          <a:p>
            <a:pPr algn="ctr"/>
            <a:endParaRPr lang="ru-RU" sz="3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0" name="Двойные круглые скобки 19"/>
          <p:cNvSpPr/>
          <p:nvPr/>
        </p:nvSpPr>
        <p:spPr>
          <a:xfrm>
            <a:off x="428596" y="2071678"/>
            <a:ext cx="3714776" cy="4000528"/>
          </a:xfrm>
          <a:prstGeom prst="bracketPair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Двойные круглые скобки 20"/>
          <p:cNvSpPr/>
          <p:nvPr/>
        </p:nvSpPr>
        <p:spPr>
          <a:xfrm>
            <a:off x="4572000" y="2214554"/>
            <a:ext cx="4143404" cy="3929090"/>
          </a:xfrm>
          <a:prstGeom prst="bracketPair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Блок-схема: альтернативный процесс 10"/>
          <p:cNvSpPr/>
          <p:nvPr/>
        </p:nvSpPr>
        <p:spPr>
          <a:xfrm>
            <a:off x="642910" y="0"/>
            <a:ext cx="8001056" cy="1214446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Ответы на вопросы</a:t>
            </a:r>
          </a:p>
          <a:p>
            <a:pPr algn="ctr"/>
            <a:endParaRPr lang="ru-RU" sz="4400" dirty="0">
              <a:solidFill>
                <a:schemeClr val="bg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Блок-схема: альтернативный процесс 2"/>
          <p:cNvSpPr/>
          <p:nvPr/>
        </p:nvSpPr>
        <p:spPr>
          <a:xfrm>
            <a:off x="428596" y="285728"/>
            <a:ext cx="8358246" cy="107157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361555" y="285728"/>
            <a:ext cx="44208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Итоги урока</a:t>
            </a:r>
            <a:endParaRPr lang="ru-RU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1785926"/>
            <a:ext cx="698755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buFont typeface="Wingdings" pitchFamily="2" charset="2"/>
              <a:buChar char="§"/>
            </a:pPr>
            <a:r>
              <a:rPr lang="ru-RU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Какова цель нашего урока?</a:t>
            </a:r>
            <a:endParaRPr lang="ru-RU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0034" y="2643182"/>
            <a:ext cx="771530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buFont typeface="Wingdings" pitchFamily="2" charset="2"/>
              <a:buChar char="§"/>
            </a:pPr>
            <a:r>
              <a:rPr lang="ru-RU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Достигнута ли цель?</a:t>
            </a:r>
            <a:endParaRPr lang="ru-RU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8596" y="3429000"/>
            <a:ext cx="850112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buFont typeface="Wingdings" pitchFamily="2" charset="2"/>
              <a:buChar char="§"/>
            </a:pPr>
            <a:r>
              <a:rPr lang="ru-RU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Что нового узнали на уроке?</a:t>
            </a:r>
            <a:endParaRPr lang="ru-RU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00034" y="4214818"/>
            <a:ext cx="864396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buFont typeface="Wingdings" pitchFamily="2" charset="2"/>
              <a:buChar char="§"/>
            </a:pPr>
            <a:r>
              <a:rPr lang="ru-RU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Какова практическая значимость урока?</a:t>
            </a:r>
            <a:endParaRPr lang="ru-RU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1" y="1928802"/>
            <a:ext cx="8429684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buFont typeface="Wingdings" pitchFamily="2" charset="2"/>
              <a:buChar char="v"/>
            </a:pPr>
            <a:r>
              <a:rPr lang="ru-RU" sz="44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&amp; 45 учебника; на вопросы</a:t>
            </a:r>
          </a:p>
          <a:p>
            <a:pPr algn="ctr"/>
            <a:r>
              <a:rPr lang="ru-RU" sz="4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</a:t>
            </a:r>
            <a:r>
              <a:rPr lang="ru-RU" sz="44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тветить устно; упр. 1,2 или 3,4-письменно. </a:t>
            </a:r>
          </a:p>
          <a:p>
            <a:pPr algn="ctr">
              <a:buFont typeface="Wingdings" pitchFamily="2" charset="2"/>
              <a:buChar char="v"/>
            </a:pPr>
            <a:r>
              <a:rPr lang="ru-RU" sz="44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Дополнительно: прочитать материал для дополнительного чтения на стр. 210.</a:t>
            </a:r>
            <a:endParaRPr lang="ru-RU" sz="4400" b="1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85786" y="571480"/>
            <a:ext cx="800105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Домашнее задание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0"/>
            <a:ext cx="88582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Оценочный лист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86000" y="31058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357158" y="786611"/>
          <a:ext cx="8215370" cy="56856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29156"/>
                <a:gridCol w="3786214"/>
              </a:tblGrid>
              <a:tr h="94863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solidFill>
                            <a:schemeClr val="bg2"/>
                          </a:solidFill>
                        </a:rPr>
                        <a:t>Ответ на вопросы  учителя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3009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800" b="1" dirty="0" smtClean="0">
                        <a:solidFill>
                          <a:srgbClr val="002060"/>
                        </a:solidFill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solidFill>
                            <a:srgbClr val="002060"/>
                          </a:solidFill>
                        </a:rPr>
                        <a:t>Практическая работа</a:t>
                      </a:r>
                    </a:p>
                    <a:p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614363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</a:rPr>
                        <a:t>Решение задачи</a:t>
                      </a:r>
                      <a:endParaRPr lang="ru-RU" sz="28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751036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</a:rPr>
                        <a:t>Сегодня я узнал ….</a:t>
                      </a:r>
                    </a:p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</a:rPr>
                        <a:t>Было интересно ….</a:t>
                      </a:r>
                    </a:p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</a:rPr>
                        <a:t>Было трудно ….</a:t>
                      </a:r>
                    </a:p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</a:rPr>
                        <a:t>Я понял, что ….</a:t>
                      </a:r>
                    </a:p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</a:rPr>
                        <a:t>Я научился ….</a:t>
                      </a:r>
                    </a:p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</a:rPr>
                        <a:t>Меня удивило …..</a:t>
                      </a:r>
                      <a:endParaRPr lang="ru-RU" sz="28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7" descr="Землекоп и экскаватор работали равное количество времени.  Мощность, развиваемая экскаватором, больше мощности, развиваемой землекопом. Поэтому и совершенная экскаватором работа больше работы, совершенной землекопом.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596" y="2285992"/>
            <a:ext cx="3929090" cy="292895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71472" y="642918"/>
            <a:ext cx="821537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Одинакова ли работа ?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7" name="Picture 6" descr="Лошадь и трактор вспахивали равные наделы земли. Мощность, развиваемая трактором, больше мощности, развиваемой лошадью. Поэтому и затраченное ими время не одинаково: у крестьянина оно больше, чем у тракториста.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43438" y="2000240"/>
            <a:ext cx="4143404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Блок-схема: альтернативный процесс 2"/>
          <p:cNvSpPr/>
          <p:nvPr/>
        </p:nvSpPr>
        <p:spPr>
          <a:xfrm>
            <a:off x="571472" y="285728"/>
            <a:ext cx="8143932" cy="1000132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361555" y="357166"/>
            <a:ext cx="44208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Мощность</a:t>
            </a:r>
            <a:endParaRPr lang="ru-RU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71472" y="1714488"/>
            <a:ext cx="8358246" cy="236988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Цель урока: </a:t>
            </a:r>
            <a:r>
              <a:rPr lang="ru-RU" sz="36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создать поняти</a:t>
            </a:r>
            <a:r>
              <a:rPr lang="ru-RU" sz="36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 о физической величине «мощность» и получить единицу измерения новой физической величины.</a:t>
            </a:r>
            <a:endParaRPr lang="ru-RU" sz="3600" b="1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Блок-схема: альтернативный процесс 2"/>
          <p:cNvSpPr/>
          <p:nvPr/>
        </p:nvSpPr>
        <p:spPr>
          <a:xfrm>
            <a:off x="357158" y="285728"/>
            <a:ext cx="8429684" cy="1214446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642910" y="500042"/>
            <a:ext cx="764386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Ответим на вопросы</a:t>
            </a:r>
            <a:endParaRPr lang="ru-RU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2071678"/>
            <a:ext cx="8929718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Каким образом можно ввести новую физическую величину?</a:t>
            </a:r>
            <a:endParaRPr lang="ru-RU" sz="3200" b="1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3571876"/>
            <a:ext cx="8643998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sz="32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каких величин будет зависеть значение новой  </a:t>
            </a:r>
            <a:r>
              <a:rPr lang="ru-RU" sz="32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физической величины?</a:t>
            </a:r>
            <a:endParaRPr lang="ru-RU" sz="3200" b="1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7" descr="26514_o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85728"/>
            <a:ext cx="4572032" cy="4857784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0" y="5000636"/>
            <a:ext cx="5000627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Джеймс Уатт</a:t>
            </a:r>
          </a:p>
          <a:p>
            <a:pPr algn="ctr"/>
            <a:r>
              <a:rPr lang="ru-RU" sz="32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(1736-1819)</a:t>
            </a:r>
            <a:endParaRPr lang="ru-RU" sz="32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72066" y="785794"/>
            <a:ext cx="3500461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none" spc="0" dirty="0" smtClean="0">
                <a:ln w="11430">
                  <a:solidFill>
                    <a:srgbClr val="0070C0"/>
                  </a:solidFill>
                </a:ln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Английский изобретатель, создавший универсальную паровую машину. </a:t>
            </a:r>
          </a:p>
          <a:p>
            <a:pPr algn="ctr"/>
            <a:r>
              <a:rPr lang="ru-RU" sz="2800" b="1" cap="none" spc="0" dirty="0" smtClean="0">
                <a:ln w="11430">
                  <a:solidFill>
                    <a:srgbClr val="0070C0"/>
                  </a:solidFill>
                </a:ln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Уатт ввел первую единицу мощности – лошадиную силу (позднее его именем была названа другая единица мощности – ватт).</a:t>
            </a:r>
            <a:endParaRPr lang="ru-RU" sz="2800" b="1" cap="none" spc="0" dirty="0">
              <a:ln w="11430">
                <a:solidFill>
                  <a:srgbClr val="0070C0"/>
                </a:solidFill>
              </a:ln>
              <a:solidFill>
                <a:sysClr val="windowText" lastClr="0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class-fizika.narod.ru/7_class/7_motshnost/Horse36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0298" y="956518"/>
            <a:ext cx="3929090" cy="3329737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28596" y="4214818"/>
            <a:ext cx="82868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002060"/>
                </a:solidFill>
              </a:rPr>
              <a:t>Делая прыжок на высоту в 1м, лошадь весом 500кг развивает мощность равную 5 000 Вт = 6,8 л.с.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class-fizika.narod.ru/7_class/7_motshnost/richman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8992" y="857232"/>
            <a:ext cx="2143140" cy="264323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71472" y="3786190"/>
            <a:ext cx="807249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002060"/>
                </a:solidFill>
              </a:rPr>
              <a:t>Считается, что в среднем мощность человека при спокойной ходьбе равна приблизительно </a:t>
            </a:r>
            <a:r>
              <a:rPr lang="ru-RU" sz="3600" b="1" dirty="0" smtClean="0">
                <a:solidFill>
                  <a:srgbClr val="002060"/>
                </a:solidFill>
              </a:rPr>
              <a:t>0,1 л.с</a:t>
            </a:r>
            <a:r>
              <a:rPr lang="ru-RU" sz="3600" b="1" dirty="0">
                <a:solidFill>
                  <a:srgbClr val="002060"/>
                </a:solidFill>
              </a:rPr>
              <a:t>. т.е 70 </a:t>
            </a:r>
            <a:r>
              <a:rPr lang="ru-RU" sz="3600" b="1" dirty="0" smtClean="0">
                <a:solidFill>
                  <a:srgbClr val="002060"/>
                </a:solidFill>
              </a:rPr>
              <a:t>– 90 Вт</a:t>
            </a:r>
            <a:r>
              <a:rPr lang="ru-RU" sz="3600" b="1" dirty="0">
                <a:solidFill>
                  <a:srgbClr val="002060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class-fizika.narod.ru/7_class/7_motshnost/GYMNAST1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14744" y="857232"/>
            <a:ext cx="1928826" cy="214314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00034" y="3105835"/>
            <a:ext cx="814393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002060"/>
                </a:solidFill>
              </a:rPr>
              <a:t>При беге, прыжках человек может развивать мощность во много раз </a:t>
            </a:r>
            <a:r>
              <a:rPr lang="ru-RU" sz="3600" b="1" dirty="0" smtClean="0">
                <a:solidFill>
                  <a:srgbClr val="002060"/>
                </a:solidFill>
              </a:rPr>
              <a:t>большую</a:t>
            </a:r>
            <a:r>
              <a:rPr lang="ru-RU" sz="3600" b="1" dirty="0">
                <a:solidFill>
                  <a:srgbClr val="002060"/>
                </a:solidFill>
              </a:rPr>
              <a:t> </a:t>
            </a:r>
            <a:r>
              <a:rPr lang="ru-RU" sz="3600" b="1" dirty="0" smtClean="0">
                <a:solidFill>
                  <a:srgbClr val="002060"/>
                </a:solidFill>
              </a:rPr>
              <a:t>чем при ходьбе (4 – 5 кВт).</a:t>
            </a:r>
            <a:endParaRPr lang="ru-RU" sz="3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Блок-схема: альтернативный процесс 3"/>
          <p:cNvSpPr/>
          <p:nvPr/>
        </p:nvSpPr>
        <p:spPr>
          <a:xfrm>
            <a:off x="357158" y="357166"/>
            <a:ext cx="8286808" cy="142876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500042"/>
            <a:ext cx="771530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</a:t>
            </a:r>
            <a:r>
              <a:rPr lang="ru-RU" sz="4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кспериментальная задача</a:t>
            </a:r>
            <a:endParaRPr lang="ru-RU" sz="4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00002" y="2214554"/>
            <a:ext cx="864399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Измерить </a:t>
            </a:r>
            <a:r>
              <a:rPr lang="ru-RU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механическую мощность электродвигателя </a:t>
            </a:r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для </a:t>
            </a:r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подъема тела</a:t>
            </a:r>
            <a:endParaRPr lang="ru-RU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71472" y="3929066"/>
            <a:ext cx="800105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buFont typeface="Wingdings" pitchFamily="2" charset="2"/>
              <a:buChar char="§"/>
            </a:pPr>
            <a:r>
              <a:rPr lang="ru-RU" sz="32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Какие </a:t>
            </a:r>
            <a:r>
              <a:rPr lang="ru-RU" sz="32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32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еличины нужно измерить?</a:t>
            </a:r>
            <a:endParaRPr lang="ru-RU" sz="3200" b="1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85786" y="4714883"/>
            <a:ext cx="800105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1">
              <a:buFont typeface="Wingdings" pitchFamily="2" charset="2"/>
              <a:buChar char="§"/>
            </a:pPr>
            <a:r>
              <a:rPr lang="ru-RU" sz="32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Какие приборы потребуются?</a:t>
            </a:r>
            <a:endParaRPr lang="ru-RU" sz="3200" b="1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381</TotalTime>
  <Words>277</Words>
  <Application>Microsoft Office PowerPoint</Application>
  <PresentationFormat>Экран (4:3)</PresentationFormat>
  <Paragraphs>49</Paragraphs>
  <Slides>12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</dc:creator>
  <cp:lastModifiedBy>Пользователь</cp:lastModifiedBy>
  <cp:revision>34</cp:revision>
  <dcterms:created xsi:type="dcterms:W3CDTF">2015-04-14T16:27:00Z</dcterms:created>
  <dcterms:modified xsi:type="dcterms:W3CDTF">2015-04-17T06:01:26Z</dcterms:modified>
</cp:coreProperties>
</file>