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8" r:id="rId3"/>
    <p:sldId id="279" r:id="rId4"/>
    <p:sldId id="280" r:id="rId5"/>
    <p:sldId id="281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5" r:id="rId17"/>
    <p:sldId id="294" r:id="rId18"/>
    <p:sldId id="296" r:id="rId19"/>
    <p:sldId id="297" r:id="rId20"/>
    <p:sldId id="301" r:id="rId21"/>
    <p:sldId id="293" r:id="rId22"/>
    <p:sldId id="298" r:id="rId23"/>
    <p:sldId id="299" r:id="rId24"/>
    <p:sldId id="30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D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4943" autoAdjust="0"/>
    <p:restoredTop sz="94660" autoAdjust="0"/>
  </p:normalViewPr>
  <p:slideViewPr>
    <p:cSldViewPr snapToGrid="0">
      <p:cViewPr varScale="1">
        <p:scale>
          <a:sx n="51" d="100"/>
          <a:sy n="51" d="100"/>
        </p:scale>
        <p:origin x="90" y="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F9AB-FD38-48B3-A517-183CE36158B3}" type="datetimeFigureOut">
              <a:rPr lang="ru-RU" smtClean="0"/>
              <a:pPr/>
              <a:t>18.12.2022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7F20-6FCE-429D-9E8D-7858BCE1FD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233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F9AB-FD38-48B3-A517-183CE36158B3}" type="datetimeFigureOut">
              <a:rPr lang="ru-RU" smtClean="0"/>
              <a:pPr/>
              <a:t>18.12.2022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7F20-6FCE-429D-9E8D-7858BCE1FD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866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F9AB-FD38-48B3-A517-183CE36158B3}" type="datetimeFigureOut">
              <a:rPr lang="ru-RU" smtClean="0"/>
              <a:pPr/>
              <a:t>18.12.2022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7F20-6FCE-429D-9E8D-7858BCE1FD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61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F9AB-FD38-48B3-A517-183CE36158B3}" type="datetimeFigureOut">
              <a:rPr lang="ru-RU" smtClean="0"/>
              <a:pPr/>
              <a:t>18.12.2022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7F20-6FCE-429D-9E8D-7858BCE1FD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817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F9AB-FD38-48B3-A517-183CE36158B3}" type="datetimeFigureOut">
              <a:rPr lang="ru-RU" smtClean="0"/>
              <a:pPr/>
              <a:t>18.12.2022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7F20-6FCE-429D-9E8D-7858BCE1FD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6128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F9AB-FD38-48B3-A517-183CE36158B3}" type="datetimeFigureOut">
              <a:rPr lang="ru-RU" smtClean="0"/>
              <a:pPr/>
              <a:t>18.12.2022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7F20-6FCE-429D-9E8D-7858BCE1FD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276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F9AB-FD38-48B3-A517-183CE36158B3}" type="datetimeFigureOut">
              <a:rPr lang="ru-RU" smtClean="0"/>
              <a:pPr/>
              <a:t>18.12.2022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7F20-6FCE-429D-9E8D-7858BCE1FD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137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F9AB-FD38-48B3-A517-183CE36158B3}" type="datetimeFigureOut">
              <a:rPr lang="ru-RU" smtClean="0"/>
              <a:pPr/>
              <a:t>18.12.2022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7F20-6FCE-429D-9E8D-7858BCE1FD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988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F9AB-FD38-48B3-A517-183CE36158B3}" type="datetimeFigureOut">
              <a:rPr lang="ru-RU" smtClean="0"/>
              <a:pPr/>
              <a:t>18.12.2022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7F20-6FCE-429D-9E8D-7858BCE1FD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3896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F9AB-FD38-48B3-A517-183CE36158B3}" type="datetimeFigureOut">
              <a:rPr lang="ru-RU" smtClean="0"/>
              <a:pPr/>
              <a:t>18.12.2022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7F20-6FCE-429D-9E8D-7858BCE1FD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30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F9AB-FD38-48B3-A517-183CE36158B3}" type="datetimeFigureOut">
              <a:rPr lang="ru-RU" smtClean="0"/>
              <a:pPr/>
              <a:t>18.12.2022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7F20-6FCE-429D-9E8D-7858BCE1FD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2908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войная волна 6"/>
          <p:cNvSpPr/>
          <p:nvPr userDrawn="1"/>
        </p:nvSpPr>
        <p:spPr>
          <a:xfrm>
            <a:off x="0" y="0"/>
            <a:ext cx="9144000" cy="6858000"/>
          </a:xfrm>
          <a:prstGeom prst="doubleWave">
            <a:avLst/>
          </a:prstGeom>
          <a:solidFill>
            <a:srgbClr val="FDEADA">
              <a:alpha val="78039"/>
            </a:srgbClr>
          </a:solidFill>
          <a:ln w="57150" cmpd="thickThin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prst="artDeco"/>
            <a:bevelB w="3175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8502" y="-89694"/>
            <a:ext cx="4762500" cy="17907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8F9AB-FD38-48B3-A517-183CE36158B3}" type="datetimeFigureOut">
              <a:rPr lang="ru-RU" smtClean="0"/>
              <a:pPr/>
              <a:t>18.12.2022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002" y="5156994"/>
            <a:ext cx="4762500" cy="17907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97F20-6FCE-429D-9E8D-7858BCE1FD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49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1450" y="937260"/>
            <a:ext cx="8562286" cy="4555093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Влияние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темперамента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узыкальную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деятельность</a:t>
            </a:r>
          </a:p>
          <a:p>
            <a:pPr algn="ctr"/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ru-RU" b="1" spc="50" dirty="0" err="1" smtClean="0">
                <a:ln w="11430"/>
                <a:solidFill>
                  <a:srgbClr val="990000"/>
                </a:solidFill>
                <a:latin typeface="Arial Black" panose="020B0A04020102020204" pitchFamily="34" charset="0"/>
              </a:rPr>
              <a:t>Регаловская</a:t>
            </a:r>
            <a:r>
              <a:rPr lang="ru-RU" b="1" spc="50" dirty="0" smtClean="0">
                <a:ln w="11430"/>
                <a:solidFill>
                  <a:srgbClr val="990000"/>
                </a:solidFill>
                <a:latin typeface="Arial Black" panose="020B0A04020102020204" pitchFamily="34" charset="0"/>
              </a:rPr>
              <a:t> Мария Андреевна</a:t>
            </a:r>
            <a:endParaRPr lang="ru-RU" b="1" cap="none" spc="50" dirty="0">
              <a:ln w="11430"/>
              <a:solidFill>
                <a:srgbClr val="99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82325" y="3838575"/>
            <a:ext cx="261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ru-RU" dirty="0" smtClean="0"/>
          </a:p>
          <a:p>
            <a:pPr algn="r"/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40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37609" y="1690689"/>
            <a:ext cx="51694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</a:rPr>
              <a:t>Холерики - это люди доминирующего типа, сильные, решительные, упрямые и даже немного высокомерные.</a:t>
            </a:r>
            <a:endParaRPr lang="ru-RU" dirty="0">
              <a:solidFill>
                <a:srgbClr val="99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6265" y="3601520"/>
            <a:ext cx="84808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</a:rPr>
              <a:t>Все усилия представителей этого типа всегда направлены на достижение идеала. Они никогда не сидят сложа руки, они всегда в движении. Обычно, холерики-мужчины являются руководителями на своем рабочем месте, потому что умеют любыми путями добиваться своих целей. Постоянная подвижность холериков заражает и окружающих.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6255" y="522350"/>
            <a:ext cx="29193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Холерик</a:t>
            </a:r>
            <a:endParaRPr lang="ru-RU" sz="4400" dirty="0"/>
          </a:p>
        </p:txBody>
      </p:sp>
      <p:pic>
        <p:nvPicPr>
          <p:cNvPr id="4098" name="Picture 2" descr="https://medprostatit.ru/wp-content/uploads/2018/08/razdrazhitelno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31" y="1291791"/>
            <a:ext cx="3500680" cy="22602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74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43400" y="1530769"/>
            <a:ext cx="4354830" cy="1709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b="1" kern="50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Чертами холерического темперамента</a:t>
            </a:r>
            <a:r>
              <a:rPr lang="ru-RU" kern="50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обладал венгерский композитор </a:t>
            </a:r>
            <a:r>
              <a:rPr lang="ru-RU" b="1" kern="50" dirty="0" err="1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Ференц</a:t>
            </a:r>
            <a:r>
              <a:rPr lang="ru-RU" b="1" kern="50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Лист</a:t>
            </a:r>
            <a:r>
              <a:rPr lang="ru-RU" kern="50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kern="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900" y="3370982"/>
            <a:ext cx="8355330" cy="2010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kern="50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поражал воображение современников неистовой мощью своей игры. </a:t>
            </a:r>
            <a:endParaRPr lang="ru-RU" sz="2000" kern="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kern="50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Лист </a:t>
            </a:r>
            <a:r>
              <a:rPr lang="ru-RU" kern="50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 гениален в своем реформаторстве пианизма.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kern="50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«Грозы» - моя специальность признавался </a:t>
            </a:r>
            <a:r>
              <a:rPr lang="ru-RU" kern="50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Лист</a:t>
            </a:r>
            <a:endParaRPr lang="ru-RU" sz="2000" kern="50" dirty="0">
              <a:solidFill>
                <a:srgbClr val="99000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124" name="Picture 4" descr="https://pbs.twimg.com/media/Ev9polbXIAQnqv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553"/>
            <a:ext cx="3789182" cy="29023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45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651510"/>
            <a:ext cx="8755698" cy="4463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020"/>
              </a:spcBef>
              <a:spcAft>
                <a:spcPts val="1020"/>
              </a:spcAft>
            </a:pPr>
            <a:endParaRPr lang="ru-RU" dirty="0" smtClean="0">
              <a:solidFill>
                <a:srgbClr val="0070C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020"/>
              </a:spcBef>
              <a:spcAft>
                <a:spcPts val="1020"/>
              </a:spcAft>
            </a:pP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Учащийся холерик:</a:t>
            </a:r>
          </a:p>
          <a:p>
            <a:pPr algn="just">
              <a:spcBef>
                <a:spcPts val="1020"/>
              </a:spcBef>
              <a:spcAft>
                <a:spcPts val="1020"/>
              </a:spcAft>
            </a:pP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долго настраивается на </a:t>
            </a: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занятия;</a:t>
            </a:r>
          </a:p>
          <a:p>
            <a:pPr marL="285750" indent="-285750" algn="just">
              <a:spcBef>
                <a:spcPts val="1020"/>
              </a:spcBef>
              <a:spcAft>
                <a:spcPts val="1020"/>
              </a:spcAft>
              <a:buFontTx/>
              <a:buChar char="-"/>
            </a:pP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ему </a:t>
            </a: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скучно делать однообразную </a:t>
            </a: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работу;</a:t>
            </a:r>
          </a:p>
          <a:p>
            <a:pPr marL="285750" indent="-285750" algn="just">
              <a:spcBef>
                <a:spcPts val="1020"/>
              </a:spcBef>
              <a:spcAft>
                <a:spcPts val="1020"/>
              </a:spcAft>
              <a:buFontTx/>
              <a:buChar char="-"/>
            </a:pP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быстро </a:t>
            </a: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утрачивают интерес к повторяющимся </a:t>
            </a: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заданиям; </a:t>
            </a:r>
          </a:p>
          <a:p>
            <a:pPr marL="285750" indent="-285750" algn="just">
              <a:spcBef>
                <a:spcPts val="1020"/>
              </a:spcBef>
              <a:spcAft>
                <a:spcPts val="1020"/>
              </a:spcAft>
              <a:buFontTx/>
              <a:buChar char="-"/>
            </a:pP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легко приспосабливаются к новым условиям и обстоятельствам;</a:t>
            </a:r>
          </a:p>
          <a:p>
            <a:pPr marL="285750" indent="-285750" algn="just">
              <a:spcBef>
                <a:spcPts val="1020"/>
              </a:spcBef>
              <a:spcAft>
                <a:spcPts val="1020"/>
              </a:spcAft>
              <a:buFontTx/>
              <a:buChar char="-"/>
            </a:pP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охотно выполняют различные задания</a:t>
            </a: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spcBef>
                <a:spcPts val="1020"/>
              </a:spcBef>
              <a:spcAft>
                <a:spcPts val="1020"/>
              </a:spcAft>
              <a:buFontTx/>
              <a:buChar char="-"/>
            </a:pP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общительны, любят вовлекать в свои дела </a:t>
            </a: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окружающих;</a:t>
            </a:r>
          </a:p>
        </p:txBody>
      </p:sp>
    </p:spTree>
    <p:extLst>
      <p:ext uri="{BB962C8B-B14F-4D97-AF65-F5344CB8AC3E}">
        <p14:creationId xmlns:p14="http://schemas.microsoft.com/office/powerpoint/2010/main" val="185092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50" y="1426220"/>
            <a:ext cx="8641080" cy="1928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020"/>
              </a:spcBef>
              <a:spcAft>
                <a:spcPts val="1020"/>
              </a:spcAft>
              <a:buFontTx/>
              <a:buChar char="-"/>
            </a:pP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могут </a:t>
            </a: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успешно работать в высоком темпе и быстро переключать внимание на новый вид деятельности;</a:t>
            </a:r>
          </a:p>
          <a:p>
            <a:pPr marL="285750" indent="-285750" algn="just">
              <a:spcBef>
                <a:spcPts val="1020"/>
              </a:spcBef>
              <a:spcAft>
                <a:spcPts val="1020"/>
              </a:spcAft>
              <a:buFontTx/>
              <a:buChar char="-"/>
            </a:pP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любят творческие формы работы: хорошо импровизируют, придумывают сценарии, </a:t>
            </a: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сюжеты</a:t>
            </a:r>
          </a:p>
          <a:p>
            <a:pPr marL="285750" indent="-285750" algn="just">
              <a:spcBef>
                <a:spcPts val="1020"/>
              </a:spcBef>
              <a:spcAft>
                <a:spcPts val="1020"/>
              </a:spcAft>
              <a:buFontTx/>
              <a:buChar char="-"/>
            </a:pPr>
            <a:endParaRPr lang="ru-RU" sz="1400" dirty="0">
              <a:solidFill>
                <a:srgbClr val="99000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postupi.online/images/images1366/55/6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430" y="2833965"/>
            <a:ext cx="4594860" cy="33269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27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890" y="718653"/>
            <a:ext cx="8321040" cy="4504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020"/>
              </a:spcBef>
              <a:spcAft>
                <a:spcPts val="1020"/>
              </a:spcAft>
            </a:pPr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 должен </a:t>
            </a: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помнить:</a:t>
            </a:r>
          </a:p>
          <a:p>
            <a:pPr marL="285750" indent="-285750" algn="just">
              <a:lnSpc>
                <a:spcPct val="150000"/>
              </a:lnSpc>
              <a:spcBef>
                <a:spcPts val="1020"/>
              </a:spcBef>
              <a:spcAft>
                <a:spcPts val="1020"/>
              </a:spcAft>
              <a:buFontTx/>
              <a:buChar char="-"/>
            </a:pP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холериков процессы возбуждения доминируют над процессами </a:t>
            </a: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торможения; </a:t>
            </a:r>
          </a:p>
          <a:p>
            <a:pPr marL="285750" indent="-285750" algn="just">
              <a:lnSpc>
                <a:spcPct val="150000"/>
              </a:lnSpc>
              <a:spcBef>
                <a:spcPts val="1020"/>
              </a:spcBef>
              <a:spcAft>
                <a:spcPts val="1020"/>
              </a:spcAft>
              <a:buFontTx/>
              <a:buChar char="-"/>
            </a:pP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стремиться к спокойному и ровному общению, помогая бороться с чрезмерным </a:t>
            </a: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возбуждением;</a:t>
            </a:r>
          </a:p>
          <a:p>
            <a:pPr marL="285750" indent="-285750" algn="just">
              <a:lnSpc>
                <a:spcPct val="150000"/>
              </a:lnSpc>
              <a:spcBef>
                <a:spcPts val="1020"/>
              </a:spcBef>
              <a:spcAft>
                <a:spcPts val="1020"/>
              </a:spcAft>
              <a:buFontTx/>
              <a:buChar char="-"/>
            </a:pP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нужно тактично контролировать, учить самообладанию, но не резкими замечаниями, особенно если рядом товарищи, а с глазу на глаз, спокойным голосом, не унижая его достоинства, не оскорбляя его </a:t>
            </a: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чувств</a:t>
            </a:r>
            <a:endParaRPr lang="ru-RU" sz="1400" dirty="0">
              <a:solidFill>
                <a:srgbClr val="99000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24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3794760" cy="1325563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Флегматики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0490" y="1859340"/>
            <a:ext cx="48806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     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по своей природе </a:t>
            </a: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малоподвижны </a:t>
            </a: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как по внешним проявлениям, так и в скорости протекания нервных процессов. </a:t>
            </a:r>
            <a:endParaRPr lang="ru-RU" dirty="0">
              <a:solidFill>
                <a:srgbClr val="99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900" y="3624037"/>
            <a:ext cx="84582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Это – сильный, уравновешенный, инертный тип, обладающий большой выносливостью и трудоспособностью. Медленно входя в работу, они всегда стараются довести ее до конца. Первое, на что нужно обратить внимание, - это их способность </a:t>
            </a: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              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                                                 работать </a:t>
            </a: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долго, не </a:t>
            </a: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отвлекаясь</a:t>
            </a:r>
            <a:endParaRPr lang="ru-RU" dirty="0">
              <a:solidFill>
                <a:srgbClr val="99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4" name="Picture 4" descr="https://mir-logiki.ru/wp-content/uploads/2021/04/resource_img_161965670819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98" y="1269842"/>
            <a:ext cx="3315404" cy="23007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34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0380" y="1848535"/>
            <a:ext cx="5909310" cy="967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kern="50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Черты флегматического темперамента мы находим у С.В Рахманинова</a:t>
            </a:r>
            <a:endParaRPr lang="ru-RU" sz="2000" dirty="0">
              <a:solidFill>
                <a:srgbClr val="99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0070" y="3314700"/>
            <a:ext cx="830961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kern="50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Говоря </a:t>
            </a:r>
            <a:r>
              <a:rPr lang="ru-RU" kern="50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внешнем облике Рахманинова, отметим, что почти все знавшие его отмечали строгость выражения его лица, величественную осанку высокой фигуры, твердую неспешную походку. Уже в молодости проявлялась независимость Рахманинова от мнения </a:t>
            </a:r>
            <a:r>
              <a:rPr lang="ru-RU" kern="50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окружающих</a:t>
            </a:r>
            <a:endParaRPr lang="ru-RU" dirty="0">
              <a:solidFill>
                <a:srgbClr val="99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1266" name="Picture 2" descr="https://senar.ru/photos/senar.ru_p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300033"/>
            <a:ext cx="2405474" cy="33315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1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www.shkolazhizni.ru/img/content/i132/132035_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" y="297180"/>
            <a:ext cx="4057650" cy="27034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2910" y="2835912"/>
            <a:ext cx="8458200" cy="2426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20"/>
              </a:spcBef>
              <a:spcAft>
                <a:spcPts val="102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Достоинством этого типа является высокая степень самостоятельности в выполнении заданий, что способствует саморазвитию, формирует умение без посторонней помощи приобретать знания, открывать новое. </a:t>
            </a:r>
            <a:endParaRPr lang="ru-RU" dirty="0" smtClean="0">
              <a:solidFill>
                <a:srgbClr val="99000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20"/>
              </a:spcBef>
              <a:spcAft>
                <a:spcPts val="1020"/>
              </a:spcAft>
            </a:pP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недостаток флегматиков – медленный темп работы. </a:t>
            </a:r>
            <a:endParaRPr lang="ru-RU" sz="1400" dirty="0">
              <a:solidFill>
                <a:srgbClr val="99000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94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20" y="753415"/>
            <a:ext cx="8389620" cy="4857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20"/>
              </a:spcBef>
              <a:spcAft>
                <a:spcPts val="1020"/>
              </a:spcAft>
            </a:pP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Педагогу:</a:t>
            </a:r>
          </a:p>
          <a:p>
            <a:pPr algn="just">
              <a:spcBef>
                <a:spcPts val="1020"/>
              </a:spcBef>
              <a:spcAft>
                <a:spcPts val="1020"/>
              </a:spcAft>
            </a:pP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не </a:t>
            </a: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следует упрекать их в </a:t>
            </a: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медлительности, целесообразно </a:t>
            </a: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поторапливать их, помогая и подбадривая, но не лишая </a:t>
            </a: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самостоятельности;</a:t>
            </a:r>
            <a:endParaRPr lang="ru-RU" dirty="0">
              <a:solidFill>
                <a:srgbClr val="99000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1020"/>
              </a:spcBef>
              <a:spcAft>
                <a:spcPts val="1020"/>
              </a:spcAft>
              <a:buFontTx/>
              <a:buChar char="-"/>
            </a:pP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следует </a:t>
            </a: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признать, что такой тип темперамента является далеко не идеальным психофизическим фоном для музыкально-исполнительской </a:t>
            </a: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деятельности; </a:t>
            </a:r>
            <a:endParaRPr lang="ru-RU" dirty="0">
              <a:solidFill>
                <a:srgbClr val="99000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1020"/>
              </a:spcBef>
              <a:spcAft>
                <a:spcPts val="1020"/>
              </a:spcAft>
              <a:buFontTx/>
              <a:buChar char="-"/>
            </a:pP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тим </a:t>
            </a: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учащимся трудно добиться переключения на новую волну художественных </a:t>
            </a: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переживаний;</a:t>
            </a:r>
          </a:p>
          <a:p>
            <a:pPr marL="285750" indent="-285750" algn="just">
              <a:spcBef>
                <a:spcPts val="1020"/>
              </a:spcBef>
              <a:spcAft>
                <a:spcPts val="1020"/>
              </a:spcAft>
              <a:buFontTx/>
              <a:buChar char="-"/>
            </a:pP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</a:rPr>
              <a:t>н</a:t>
            </a: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</a:rPr>
              <a:t>ужно </a:t>
            </a: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</a:rPr>
              <a:t>помнить, что непредвиденные обстоятельства, что-либо внезапное (незапланированный перенос урока, внеплановое выступление и др.) может выбить их из рабочей </a:t>
            </a: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</a:rPr>
              <a:t>колеи </a:t>
            </a:r>
            <a:endParaRPr lang="ru-RU" dirty="0">
              <a:solidFill>
                <a:srgbClr val="99000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8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308749"/>
            <a:ext cx="4366260" cy="1239927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Меланхоликам</a:t>
            </a:r>
            <a:endParaRPr lang="ru-RU" sz="36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83380" y="1548676"/>
            <a:ext cx="467487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свойственна </a:t>
            </a: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высокая чувствительность нервной системы. Их отличает застенчивость, мнительность, нерешительность. </a:t>
            </a:r>
            <a:endParaRPr lang="ru-RU" dirty="0">
              <a:solidFill>
                <a:srgbClr val="99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https://www.thesun.co.uk/wp-content/uploads/2017/05/nintchdbpict00027889872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730" y="1272139"/>
            <a:ext cx="3824245" cy="25519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5750" y="3718501"/>
            <a:ext cx="88582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Они успешно работают в спокойной обстановке, не требующей частой смены характера действий и быстрых реакций. Однако часто невнимательны, так как вспоминают старые обиды, оскорбления, думают о возможной </a:t>
            </a: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неудаче</a:t>
            </a:r>
            <a:endParaRPr lang="ru-RU" dirty="0">
              <a:solidFill>
                <a:srgbClr val="99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61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610" y="1120140"/>
            <a:ext cx="866394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20"/>
              </a:spcBef>
              <a:spcAft>
                <a:spcPts val="1020"/>
              </a:spcAft>
            </a:pP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</a:rPr>
              <a:t>Со </a:t>
            </a: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</a:rPr>
              <a:t>времен Гиппократа в психологии утвердилось учение о темпераментах, что в переводе с латинского обозначает «надлежащее соотношение частей». </a:t>
            </a:r>
            <a:endParaRPr lang="ru-RU" dirty="0" smtClean="0">
              <a:solidFill>
                <a:srgbClr val="990000"/>
              </a:solidFill>
              <a:latin typeface="Arial Black" panose="020B0A04020102020204" pitchFamily="34" charset="0"/>
            </a:endParaRPr>
          </a:p>
          <a:p>
            <a:pPr algn="just">
              <a:spcBef>
                <a:spcPts val="1020"/>
              </a:spcBef>
              <a:spcAft>
                <a:spcPts val="1020"/>
              </a:spcAft>
            </a:pP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</a:rPr>
              <a:t>Такими </a:t>
            </a: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</a:rPr>
              <a:t>частями в организме человека Гиппократ полагал четыре типа жидкостей </a:t>
            </a: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</a:rPr>
              <a:t>:</a:t>
            </a:r>
          </a:p>
          <a:p>
            <a:pPr algn="just">
              <a:spcBef>
                <a:spcPts val="1020"/>
              </a:spcBef>
              <a:spcAft>
                <a:spcPts val="1020"/>
              </a:spcAft>
            </a:pP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</a:rPr>
              <a:t>- </a:t>
            </a: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</a:rPr>
              <a:t>крови(по </a:t>
            </a:r>
            <a:r>
              <a:rPr lang="ru-RU" dirty="0" err="1">
                <a:solidFill>
                  <a:srgbClr val="990000"/>
                </a:solidFill>
                <a:latin typeface="Arial Black" panose="020B0A04020102020204" pitchFamily="34" charset="0"/>
              </a:rPr>
              <a:t>латин</a:t>
            </a: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</a:rPr>
              <a:t>. – </a:t>
            </a:r>
            <a:r>
              <a:rPr lang="ru-RU" dirty="0" err="1">
                <a:solidFill>
                  <a:srgbClr val="990000"/>
                </a:solidFill>
                <a:latin typeface="Arial Black" panose="020B0A04020102020204" pitchFamily="34" charset="0"/>
              </a:rPr>
              <a:t>сангвик</a:t>
            </a: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</a:rPr>
              <a:t>), </a:t>
            </a:r>
            <a:endParaRPr lang="ru-RU" dirty="0" smtClean="0">
              <a:solidFill>
                <a:srgbClr val="990000"/>
              </a:solidFill>
              <a:latin typeface="Arial Black" panose="020B0A04020102020204" pitchFamily="34" charset="0"/>
            </a:endParaRPr>
          </a:p>
          <a:p>
            <a:pPr marL="285750" indent="-285750" algn="just">
              <a:spcBef>
                <a:spcPts val="1020"/>
              </a:spcBef>
              <a:spcAft>
                <a:spcPts val="1020"/>
              </a:spcAft>
              <a:buFontTx/>
              <a:buChar char="-"/>
            </a:pP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</a:rPr>
              <a:t>лимфы </a:t>
            </a: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</a:rPr>
              <a:t>(по-гречески – флегма</a:t>
            </a: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</a:rPr>
              <a:t>);</a:t>
            </a:r>
          </a:p>
          <a:p>
            <a:pPr marL="285750" indent="-285750" algn="just">
              <a:spcBef>
                <a:spcPts val="1020"/>
              </a:spcBef>
              <a:spcAft>
                <a:spcPts val="1020"/>
              </a:spcAft>
              <a:buFontTx/>
              <a:buChar char="-"/>
            </a:pP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</a:rPr>
              <a:t>желчи (по-гречески – </a:t>
            </a: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</a:rPr>
              <a:t>холе);</a:t>
            </a:r>
          </a:p>
          <a:p>
            <a:pPr marL="285750" indent="-285750" algn="just">
              <a:spcBef>
                <a:spcPts val="1020"/>
              </a:spcBef>
              <a:spcAft>
                <a:spcPts val="1020"/>
              </a:spcAft>
              <a:buFontTx/>
              <a:buChar char="-"/>
            </a:pP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</a:rPr>
              <a:t>черной </a:t>
            </a: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</a:rPr>
              <a:t>желчи (по-гречески – </a:t>
            </a:r>
            <a:r>
              <a:rPr lang="ru-RU" dirty="0" err="1">
                <a:solidFill>
                  <a:srgbClr val="990000"/>
                </a:solidFill>
                <a:latin typeface="Arial Black" panose="020B0A04020102020204" pitchFamily="34" charset="0"/>
              </a:rPr>
              <a:t>мелана</a:t>
            </a: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</a:rPr>
              <a:t> холе</a:t>
            </a: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</a:rPr>
              <a:t>).</a:t>
            </a:r>
          </a:p>
          <a:p>
            <a:pPr algn="just">
              <a:spcBef>
                <a:spcPts val="1020"/>
              </a:spcBef>
              <a:spcAft>
                <a:spcPts val="1020"/>
              </a:spcAft>
            </a:pP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</a:rPr>
              <a:t>Отсюда и возникли названия четырех типов темпераментов - сангвиник, холерик, флегматик, меланхолик.</a:t>
            </a:r>
          </a:p>
          <a:p>
            <a:pPr algn="just">
              <a:spcBef>
                <a:spcPts val="1020"/>
              </a:spcBef>
              <a:spcAft>
                <a:spcPts val="102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spcBef>
                <a:spcPts val="1020"/>
              </a:spcBef>
              <a:spcAft>
                <a:spcPts val="102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1020"/>
              </a:spcBef>
              <a:spcAft>
                <a:spcPts val="102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03370" y="147405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Черты меланхолического темперамента мы находим в личности выдающегося композитора Ф</a:t>
            </a:r>
            <a:r>
              <a:rPr lang="ru-RU" b="1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Шопена</a:t>
            </a:r>
            <a:r>
              <a:rPr lang="ru-RU" b="1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 smtClean="0">
              <a:solidFill>
                <a:srgbClr val="99000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1480" y="3185296"/>
            <a:ext cx="8526780" cy="2303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отличался тонким лиризмом, своим неподражаемым звучанием </a:t>
            </a:r>
            <a:r>
              <a:rPr lang="ru-RU" dirty="0" err="1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piano</a:t>
            </a: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Шопен требовал от своих учеников, чтобы в игре была «энергия без грубости». При этом резкий звук был для него невыносим. В своей известной книге о Шопене </a:t>
            </a:r>
            <a:r>
              <a:rPr lang="ru-RU" dirty="0" err="1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Ференц</a:t>
            </a: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Лист говорил про него: «Он отвергал неистовую и необузданную сторону романтизма, ему были невыносимы ошеломляющие эффекты и безумные излишества</a:t>
            </a: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solidFill>
                <a:srgbClr val="99000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s://padletuploads.blob.core.windows.net/aws/112812341/CuguXgNAy--nnK5_f5E_DA/bd4e25af1c0ec7184f6bad222b20d6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" y="179654"/>
            <a:ext cx="2777490" cy="30487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9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photogorky.ru/photos/dbe2c114d66e6ea2f2c2ceb1fa9fa39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820" y="4446407"/>
            <a:ext cx="3726180" cy="24928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730" y="1225301"/>
            <a:ext cx="8789670" cy="4026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020"/>
              </a:spcBef>
              <a:spcAft>
                <a:spcPts val="1020"/>
              </a:spcAft>
              <a:buFontTx/>
              <a:buChar char="-"/>
            </a:pP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работать успешно, если бодр и весел, но очень быстро бодрость сменяется апатией, вялостью – и успеха как не </a:t>
            </a: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бывало;</a:t>
            </a:r>
          </a:p>
          <a:p>
            <a:pPr marL="285750" indent="-285750" algn="just">
              <a:spcBef>
                <a:spcPts val="1020"/>
              </a:spcBef>
              <a:spcAft>
                <a:spcPts val="1020"/>
              </a:spcAft>
              <a:buFontTx/>
              <a:buChar char="-"/>
            </a:pP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он </a:t>
            </a: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быстро утомляется, легко </a:t>
            </a: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раним, глубоко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переживает </a:t>
            </a: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незначительные </a:t>
            </a: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промахи;</a:t>
            </a:r>
          </a:p>
          <a:p>
            <a:pPr marL="285750" indent="-285750" algn="just">
              <a:spcBef>
                <a:spcPts val="1020"/>
              </a:spcBef>
              <a:spcAft>
                <a:spcPts val="1020"/>
              </a:spcAft>
              <a:buFontTx/>
              <a:buChar char="-"/>
            </a:pP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испытывает </a:t>
            </a: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сильный страх в ответственных </a:t>
            </a: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ситуациях;</a:t>
            </a:r>
          </a:p>
          <a:p>
            <a:pPr marL="285750" indent="-285750" algn="just">
              <a:spcBef>
                <a:spcPts val="1020"/>
              </a:spcBef>
              <a:spcAft>
                <a:spcPts val="1020"/>
              </a:spcAft>
              <a:buFontTx/>
              <a:buChar char="-"/>
            </a:pP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епривычная </a:t>
            </a: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обстановка, внимание окружающих (ситуация экзамена, концертного выступления) приводят к тому, что он может растеряться и забыть даже то, что хорошо </a:t>
            </a: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знал;</a:t>
            </a:r>
          </a:p>
          <a:p>
            <a:pPr marL="285750" indent="-285750" algn="just">
              <a:spcBef>
                <a:spcPts val="1020"/>
              </a:spcBef>
              <a:spcAft>
                <a:spcPts val="1020"/>
              </a:spcAft>
              <a:buFontTx/>
              <a:buChar char="-"/>
            </a:pP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 </a:t>
            </a: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хватает уверенности в </a:t>
            </a: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себе</a:t>
            </a:r>
            <a:endParaRPr lang="ru-RU" sz="1400" dirty="0">
              <a:solidFill>
                <a:srgbClr val="99000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45137"/>
            <a:ext cx="7692390" cy="6978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Меланхолик-ученик: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91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610" y="521457"/>
            <a:ext cx="8481060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20"/>
              </a:spcBef>
              <a:spcAft>
                <a:spcPts val="1020"/>
              </a:spcAft>
            </a:pP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Педагогу следует: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020"/>
              </a:spcBef>
              <a:spcAft>
                <a:spcPts val="1020"/>
              </a:spcAft>
            </a:pP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создавать спокойную атмосферу общения;</a:t>
            </a:r>
          </a:p>
          <a:p>
            <a:pPr algn="just">
              <a:spcBef>
                <a:spcPts val="1020"/>
              </a:spcBef>
              <a:spcAft>
                <a:spcPts val="1020"/>
              </a:spcAft>
            </a:pP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не ставить в неожиданные ситуации, не требовать сразу сделать то, что не было задано для домашней подготовки;</a:t>
            </a:r>
          </a:p>
          <a:p>
            <a:pPr algn="just">
              <a:spcBef>
                <a:spcPts val="1020"/>
              </a:spcBef>
              <a:spcAft>
                <a:spcPts val="1020"/>
              </a:spcAft>
            </a:pP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поощрять не только отметкой, но и словами «хорошо», «молодец»;</a:t>
            </a:r>
          </a:p>
          <a:p>
            <a:pPr algn="just">
              <a:spcBef>
                <a:spcPts val="1020"/>
              </a:spcBef>
              <a:spcAft>
                <a:spcPts val="1020"/>
              </a:spcAft>
            </a:pP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обязательно поощрять их за старания, даже если результат пока не столь совершенен или очевиден;</a:t>
            </a:r>
          </a:p>
          <a:p>
            <a:pPr algn="just">
              <a:spcBef>
                <a:spcPts val="1020"/>
              </a:spcBef>
              <a:spcAft>
                <a:spcPts val="1020"/>
              </a:spcAft>
            </a:pP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формировать уверенность в своих силах;</a:t>
            </a:r>
          </a:p>
          <a:p>
            <a:pPr algn="just">
              <a:spcBef>
                <a:spcPts val="1020"/>
              </a:spcBef>
              <a:spcAft>
                <a:spcPts val="1020"/>
              </a:spcAft>
            </a:pP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осторожно оценивать неудачи этих учеников – ведь они и сами болезненно переживают </a:t>
            </a: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endParaRPr lang="ru-RU" dirty="0">
              <a:solidFill>
                <a:srgbClr val="99000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47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5780" y="1351687"/>
            <a:ext cx="81038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природе нет «</a:t>
            </a:r>
            <a:r>
              <a:rPr lang="ru-RU" sz="2400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хороших</a:t>
            </a:r>
            <a:r>
              <a:rPr lang="ru-RU" sz="2400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» или «плохих» типов темперамента. </a:t>
            </a:r>
            <a:endParaRPr lang="ru-RU" sz="2400" dirty="0" smtClean="0">
              <a:solidFill>
                <a:srgbClr val="99000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Сам </a:t>
            </a:r>
            <a:r>
              <a:rPr lang="ru-RU" sz="2400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факт их существования и сохранения на протяжении тысячелетий показывает, что все они предоставляют человеку возможность приспособиться к условиям </a:t>
            </a:r>
            <a:r>
              <a:rPr lang="ru-RU" sz="2400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жизни</a:t>
            </a:r>
            <a:endParaRPr lang="ru-RU" sz="2400" dirty="0">
              <a:solidFill>
                <a:srgbClr val="99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80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8830" y="1088797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4000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ЗА ВНИМАНИЕ</a:t>
            </a:r>
            <a:endParaRPr lang="ru-RU" sz="4000" dirty="0">
              <a:solidFill>
                <a:srgbClr val="99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https://helendoron.ru/spb/wp-content/uploads/sites/16/2019/05/Depositphotos_1112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0" y="2412236"/>
            <a:ext cx="5840730" cy="38903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89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350" y="1874520"/>
            <a:ext cx="8309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20"/>
              </a:spcBef>
              <a:spcAft>
                <a:spcPts val="102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3200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Физиологическое </a:t>
            </a:r>
            <a:r>
              <a:rPr lang="ru-RU" sz="3200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объяснение природы темперамента дал в своих исследованиях И.П. Павлов, который связал тип темперамента с основными свойствами нервной системы </a:t>
            </a:r>
            <a:r>
              <a:rPr lang="ru-RU" sz="3200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человека</a:t>
            </a:r>
            <a:endParaRPr lang="ru-RU" sz="3200" dirty="0">
              <a:solidFill>
                <a:srgbClr val="99000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61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5770" y="1379280"/>
            <a:ext cx="838962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20"/>
              </a:spcBef>
              <a:spcAft>
                <a:spcPts val="1020"/>
              </a:spcAft>
            </a:pPr>
            <a:r>
              <a:rPr lang="ru-RU" sz="2000" b="1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современной психологии </a:t>
            </a:r>
            <a:r>
              <a:rPr lang="ru-RU" sz="2000" b="1" dirty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темперамент </a:t>
            </a:r>
            <a:r>
              <a:rPr lang="ru-RU" sz="2000" b="1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это индивидуальные особенности человека, определяющие динамику протекания его психических процессов и поведения. </a:t>
            </a:r>
          </a:p>
          <a:p>
            <a:pPr algn="just">
              <a:spcBef>
                <a:spcPts val="1020"/>
              </a:spcBef>
              <a:spcAft>
                <a:spcPts val="1020"/>
              </a:spcAft>
            </a:pPr>
            <a:r>
              <a:rPr lang="ru-RU" sz="2000" b="1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Под </a:t>
            </a:r>
            <a:r>
              <a:rPr lang="ru-RU" sz="2000" b="1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динамикой </a:t>
            </a:r>
            <a:r>
              <a:rPr lang="ru-RU" sz="2000" b="1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понимают:</a:t>
            </a:r>
          </a:p>
          <a:p>
            <a:pPr algn="just">
              <a:spcBef>
                <a:spcPts val="1020"/>
              </a:spcBef>
              <a:spcAft>
                <a:spcPts val="1020"/>
              </a:spcAft>
            </a:pPr>
            <a:r>
              <a:rPr lang="ru-RU" sz="2000" b="1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темп, ритм, продолжительность и интенсивность психических </a:t>
            </a:r>
            <a:r>
              <a:rPr lang="ru-RU" sz="2000" b="1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процессов.</a:t>
            </a:r>
          </a:p>
          <a:p>
            <a:pPr algn="just">
              <a:spcBef>
                <a:spcPts val="1020"/>
              </a:spcBef>
              <a:spcAft>
                <a:spcPts val="1020"/>
              </a:spcAft>
            </a:pPr>
            <a:r>
              <a:rPr lang="ru-RU" sz="2000" b="1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А</a:t>
            </a:r>
            <a:r>
              <a:rPr lang="ru-RU" sz="2000" b="1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также внешние особенности поведения человека – подвижность, </a:t>
            </a:r>
            <a:r>
              <a:rPr lang="ru-RU" sz="2000" b="1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активность, быстроту </a:t>
            </a:r>
            <a:r>
              <a:rPr lang="ru-RU" sz="2000" b="1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или заторможенность </a:t>
            </a:r>
            <a:r>
              <a:rPr lang="ru-RU" sz="2000" b="1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реакции</a:t>
            </a:r>
            <a:endParaRPr lang="ru-RU" sz="2000" b="1" dirty="0">
              <a:solidFill>
                <a:srgbClr val="99000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69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920" y="2125980"/>
            <a:ext cx="802386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020"/>
              </a:spcBef>
              <a:spcAft>
                <a:spcPts val="1020"/>
              </a:spcAft>
            </a:pPr>
            <a:r>
              <a:rPr lang="ru-RU" sz="3200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Рассмотрим особенности проявления типов нервной системы и тактику поведения педагога в каждом конкретном </a:t>
            </a:r>
            <a:r>
              <a:rPr lang="ru-RU" sz="3200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случае</a:t>
            </a:r>
          </a:p>
        </p:txBody>
      </p:sp>
    </p:spTree>
    <p:extLst>
      <p:ext uri="{BB962C8B-B14F-4D97-AF65-F5344CB8AC3E}">
        <p14:creationId xmlns:p14="http://schemas.microsoft.com/office/powerpoint/2010/main" val="204952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e01.alicdn.com/kf/U58caa946b5b548778fb12346aa553b4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6576"/>
            <a:ext cx="3810635" cy="25432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Сангвиник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3810635" y="1574363"/>
            <a:ext cx="5184775" cy="170604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i="1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i="1" dirty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сангвиникам</a:t>
            </a:r>
            <a:r>
              <a:rPr lang="ru-RU" sz="2400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относят людей с сильным, уравновешенным подвижным типом нервной системы.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8620" y="3648197"/>
            <a:ext cx="86067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990000"/>
                </a:solidFill>
                <a:latin typeface="Arial Black" panose="020B0A04020102020204" pitchFamily="34" charset="0"/>
              </a:rPr>
              <a:t>Это</a:t>
            </a: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</a:rPr>
              <a:t> </a:t>
            </a:r>
            <a:r>
              <a:rPr lang="ru-RU" b="1" dirty="0">
                <a:solidFill>
                  <a:srgbClr val="990000"/>
                </a:solidFill>
                <a:latin typeface="Arial Black" panose="020B0A04020102020204" pitchFamily="34" charset="0"/>
              </a:rPr>
              <a:t> уравновешенный,</a:t>
            </a: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</a:rPr>
              <a:t> </a:t>
            </a:r>
            <a:r>
              <a:rPr lang="ru-RU" b="1" dirty="0">
                <a:solidFill>
                  <a:srgbClr val="990000"/>
                </a:solidFill>
                <a:latin typeface="Arial Black" panose="020B0A04020102020204" pitchFamily="34" charset="0"/>
              </a:rPr>
              <a:t>оптимистичный,</a:t>
            </a: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</a:rPr>
              <a:t> </a:t>
            </a:r>
            <a:r>
              <a:rPr lang="ru-RU" b="1" dirty="0">
                <a:solidFill>
                  <a:srgbClr val="990000"/>
                </a:solidFill>
                <a:latin typeface="Arial Black" panose="020B0A04020102020204" pitchFamily="34" charset="0"/>
              </a:rPr>
              <a:t>жизнерадостный, </a:t>
            </a: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</a:rPr>
              <a:t>веселый, эмоциональный, общительный, живущий настроением. Он легко переживает неудачи, создает приятный микроклимат в любом коллективе, но не всегда выполняет свои обещания, порой слишком поспешен в делах и суждениях и излишне самоуверен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68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bs.twimg.com/media/EPSwlGvXkAE3Xa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" y="492125"/>
            <a:ext cx="2571750" cy="2571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34640" y="1450866"/>
            <a:ext cx="6172200" cy="1429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Черты сангвинического темперамента мы находим у многих выдающихся личностей</a:t>
            </a:r>
            <a:r>
              <a:rPr lang="ru-RU" sz="2000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rgbClr val="99000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8590" y="2880360"/>
            <a:ext cx="874395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</a:rPr>
              <a:t>Например, </a:t>
            </a: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Моцарт</a:t>
            </a: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</a:rPr>
              <a:t> по </a:t>
            </a: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</a:rPr>
              <a:t>своей природе </a:t>
            </a: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</a:rPr>
              <a:t>был жизнерадостным и общительным, о чем может свидетельствовать светлый характер его творчества. Вот строки его письма к отцу: «… никто из тех, кто меня знает, не может сказать, чтобы в обществе я был угрюмым и печальным. За блаженство сие я каждый день благодарю моего творца и сердечно желаю того же и ближним моим»</a:t>
            </a:r>
          </a:p>
        </p:txBody>
      </p:sp>
    </p:spTree>
    <p:extLst>
      <p:ext uri="{BB962C8B-B14F-4D97-AF65-F5344CB8AC3E}">
        <p14:creationId xmlns:p14="http://schemas.microsoft.com/office/powerpoint/2010/main" val="156842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460" y="3008381"/>
            <a:ext cx="85953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20"/>
              </a:spcBef>
              <a:spcAft>
                <a:spcPts val="1020"/>
              </a:spcAft>
            </a:pP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Сангвиники</a:t>
            </a: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испытывают дискомфорта в ответственных ситуациях, чаще на сцене (экзамене) выступают лучше, чем на уроке или репетиции, благодаря их умению собираться и концентрироваться. Они умеют распределять свое внимание. </a:t>
            </a: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они не любят систематическую работу и не склонны контролировать свои </a:t>
            </a: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занятия</a:t>
            </a:r>
            <a:endParaRPr lang="ru-RU" sz="1400" dirty="0">
              <a:solidFill>
                <a:srgbClr val="99000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eventsinrussia.com/eventsimages/otherevent/7f0730645197f960169690e9842ac5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68" y="422910"/>
            <a:ext cx="4023493" cy="26806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46526" y="1675745"/>
            <a:ext cx="511175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Учащийся, обладающий этим темпераментом чаще всего бодрый, общительный, уверенный в себе. </a:t>
            </a:r>
            <a:endParaRPr lang="ru-RU" dirty="0">
              <a:solidFill>
                <a:srgbClr val="99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11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1120140"/>
            <a:ext cx="8218170" cy="4006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20"/>
              </a:spcBef>
              <a:spcAft>
                <a:spcPts val="1020"/>
              </a:spcAft>
            </a:pP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Занимаясь с такими учениками, педагог:</a:t>
            </a:r>
          </a:p>
          <a:p>
            <a:pPr algn="just">
              <a:spcBef>
                <a:spcPts val="1020"/>
              </a:spcBef>
              <a:spcAft>
                <a:spcPts val="1020"/>
              </a:spcAft>
            </a:pP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не должен допускать монотонности в общении;</a:t>
            </a:r>
          </a:p>
          <a:p>
            <a:pPr marL="285750" indent="-285750" algn="just">
              <a:spcBef>
                <a:spcPts val="1020"/>
              </a:spcBef>
              <a:spcAft>
                <a:spcPts val="1020"/>
              </a:spcAft>
              <a:buFontTx/>
              <a:buChar char="-"/>
            </a:pP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 чередовать задания разных типов;</a:t>
            </a:r>
          </a:p>
          <a:p>
            <a:pPr marL="285750" indent="-285750" algn="just">
              <a:spcBef>
                <a:spcPts val="1020"/>
              </a:spcBef>
              <a:spcAft>
                <a:spcPts val="1020"/>
              </a:spcAft>
              <a:buFontTx/>
              <a:buChar char="-"/>
            </a:pP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менять виды работы;</a:t>
            </a:r>
          </a:p>
          <a:p>
            <a:pPr marL="285750" indent="-285750" algn="just">
              <a:spcBef>
                <a:spcPts val="1020"/>
              </a:spcBef>
              <a:spcAft>
                <a:spcPts val="1020"/>
              </a:spcAft>
              <a:buFontTx/>
              <a:buChar char="-"/>
            </a:pP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равной степени воздействовать как словесными пояснениями, так и наглядно-иллюстративным методом.</a:t>
            </a:r>
          </a:p>
          <a:p>
            <a:pPr marL="285750" indent="-285750" algn="just">
              <a:spcBef>
                <a:spcPts val="1020"/>
              </a:spcBef>
              <a:spcAft>
                <a:spcPts val="1020"/>
              </a:spcAft>
              <a:buFontTx/>
              <a:buChar char="-"/>
            </a:pP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rgbClr val="99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собое внимание педагог должен уделить воспитанию навыков самоконтроля, умения поэтапного выполнения задачи.</a:t>
            </a:r>
            <a:endParaRPr lang="ru-RU" sz="1400" dirty="0">
              <a:solidFill>
                <a:srgbClr val="99000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35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Century"/>
        <a:ea typeface=""/>
        <a:cs typeface=""/>
      </a:majorFont>
      <a:minorFont>
        <a:latin typeface="Century Schoolbook"/>
        <a:ea typeface=""/>
        <a:cs typeface=""/>
      </a:minorFont>
    </a:fontScheme>
    <a:fmtScheme name="Светящийся край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673</TotalTime>
  <Words>1073</Words>
  <Application>Microsoft Office PowerPoint</Application>
  <PresentationFormat>Экран (4:3)</PresentationFormat>
  <Paragraphs>94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Arial Black</vt:lpstr>
      <vt:lpstr>Century</vt:lpstr>
      <vt:lpstr>Century Schoolbook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Сангвиник</vt:lpstr>
      <vt:lpstr>Презентация PowerPoint</vt:lpstr>
      <vt:lpstr>Презентация PowerPoint</vt:lpstr>
      <vt:lpstr>Презентация PowerPoint</vt:lpstr>
      <vt:lpstr>       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Флегматики</vt:lpstr>
      <vt:lpstr>Презентация PowerPoint</vt:lpstr>
      <vt:lpstr>Презентация PowerPoint</vt:lpstr>
      <vt:lpstr>Презентация PowerPoint</vt:lpstr>
      <vt:lpstr>Меланхоликам</vt:lpstr>
      <vt:lpstr>Презентация PowerPoint</vt:lpstr>
      <vt:lpstr>Меланхолик-ученик: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User</cp:lastModifiedBy>
  <cp:revision>70</cp:revision>
  <dcterms:created xsi:type="dcterms:W3CDTF">2014-07-09T19:50:31Z</dcterms:created>
  <dcterms:modified xsi:type="dcterms:W3CDTF">2022-12-18T19:08:59Z</dcterms:modified>
</cp:coreProperties>
</file>