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066" y="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985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012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54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12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02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857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94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712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067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485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8BA3E-44D7-4C1D-9F3C-DD26942EFEBA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D0F0D-7A98-49AF-B049-C741D84FA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757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6191" y="404664"/>
            <a:ext cx="4751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FUTURE SIMPLE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10" y="1035606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Будущее простое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1620381"/>
            <a:ext cx="85324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Tomorrow </a:t>
            </a:r>
            <a:r>
              <a:rPr lang="ru-RU" sz="4000" b="1" dirty="0" smtClean="0">
                <a:solidFill>
                  <a:srgbClr val="7030A0"/>
                </a:solidFill>
              </a:rPr>
              <a:t>   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завтра</a:t>
            </a:r>
            <a:endParaRPr lang="en-US" sz="40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The day after tomorrow</a:t>
            </a:r>
            <a:r>
              <a:rPr lang="ru-RU" sz="4000" b="1" dirty="0" smtClean="0">
                <a:solidFill>
                  <a:srgbClr val="7030A0"/>
                </a:solidFill>
              </a:rPr>
              <a:t>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послезавтра</a:t>
            </a:r>
            <a:endParaRPr lang="en-US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Next week</a:t>
            </a:r>
            <a:r>
              <a:rPr lang="ru-RU" sz="4000" b="1" dirty="0" smtClean="0">
                <a:solidFill>
                  <a:srgbClr val="7030A0"/>
                </a:solidFill>
              </a:rPr>
              <a:t>  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на следующей неделе</a:t>
            </a:r>
            <a:endParaRPr lang="en-US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Next month</a:t>
            </a:r>
            <a:r>
              <a:rPr lang="ru-RU" sz="4000" b="1" dirty="0" smtClean="0">
                <a:solidFill>
                  <a:srgbClr val="7030A0"/>
                </a:solidFill>
              </a:rPr>
              <a:t>  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в следующем месяце</a:t>
            </a:r>
            <a:endParaRPr lang="en-US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Next year</a:t>
            </a:r>
            <a:r>
              <a:rPr lang="ru-RU" sz="4000" b="1" dirty="0" smtClean="0">
                <a:solidFill>
                  <a:srgbClr val="7030A0"/>
                </a:solidFill>
              </a:rPr>
              <a:t>    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в следующем году</a:t>
            </a:r>
            <a:endParaRPr lang="en-US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In a week</a:t>
            </a:r>
            <a:r>
              <a:rPr lang="ru-RU" sz="4000" b="1" dirty="0" smtClean="0">
                <a:solidFill>
                  <a:srgbClr val="7030A0"/>
                </a:solidFill>
              </a:rPr>
              <a:t>   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через неделю</a:t>
            </a:r>
            <a:endParaRPr lang="en-US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In two months</a:t>
            </a:r>
            <a:r>
              <a:rPr lang="ru-RU" sz="4000" b="1" dirty="0" smtClean="0">
                <a:solidFill>
                  <a:srgbClr val="7030A0"/>
                </a:solidFill>
              </a:rPr>
              <a:t>  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через два месяца</a:t>
            </a:r>
            <a:endParaRPr lang="en-US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In three years</a:t>
            </a:r>
            <a:r>
              <a:rPr lang="ru-RU" sz="4000" b="1" dirty="0" smtClean="0">
                <a:solidFill>
                  <a:srgbClr val="7030A0"/>
                </a:solidFill>
              </a:rPr>
              <a:t>  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через три года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46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лыбающееся лицо 8"/>
          <p:cNvSpPr/>
          <p:nvPr/>
        </p:nvSpPr>
        <p:spPr>
          <a:xfrm>
            <a:off x="539552" y="1607484"/>
            <a:ext cx="2160240" cy="1800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760803"/>
            <a:ext cx="5413782" cy="32601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will</a:t>
            </a:r>
            <a:r>
              <a:rPr lang="ru-RU" sz="115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99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</a:t>
            </a:r>
            <a:endParaRPr lang="ru-RU" sz="199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36758" y="2537563"/>
            <a:ext cx="8846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492341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70C0"/>
                </a:solidFill>
              </a:rPr>
              <a:t>I </a:t>
            </a:r>
            <a:r>
              <a:rPr lang="en-US" sz="5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</a:rPr>
              <a:t>will</a:t>
            </a:r>
            <a:r>
              <a:rPr lang="en-US" sz="5400" b="1" dirty="0" smtClean="0">
                <a:solidFill>
                  <a:srgbClr val="00B050"/>
                </a:solidFill>
              </a:rPr>
              <a:t> go </a:t>
            </a:r>
            <a:r>
              <a:rPr lang="en-US" sz="5400" b="1" dirty="0" smtClean="0">
                <a:solidFill>
                  <a:srgbClr val="0070C0"/>
                </a:solidFill>
              </a:rPr>
              <a:t>to school </a:t>
            </a:r>
            <a:r>
              <a:rPr lang="en-US" sz="5400" b="1" dirty="0" smtClean="0">
                <a:solidFill>
                  <a:srgbClr val="7030A0"/>
                </a:solidFill>
              </a:rPr>
              <a:t>next year.</a:t>
            </a:r>
          </a:p>
          <a:p>
            <a:pPr algn="ctr"/>
            <a:r>
              <a:rPr lang="en-US" sz="5400" b="1" dirty="0" smtClean="0">
                <a:solidFill>
                  <a:srgbClr val="0070C0"/>
                </a:solidFill>
              </a:rPr>
              <a:t>We </a:t>
            </a:r>
            <a:r>
              <a:rPr lang="en-US" sz="5400" b="1" dirty="0" smtClean="0">
                <a:solidFill>
                  <a:srgbClr val="FF0000"/>
                </a:solidFill>
              </a:rPr>
              <a:t>will</a:t>
            </a:r>
            <a:r>
              <a:rPr lang="en-US" sz="5400" b="1" dirty="0" smtClean="0">
                <a:solidFill>
                  <a:srgbClr val="00B050"/>
                </a:solidFill>
              </a:rPr>
              <a:t> play </a:t>
            </a:r>
            <a:r>
              <a:rPr lang="en-US" sz="5400" b="1" dirty="0" smtClean="0">
                <a:solidFill>
                  <a:srgbClr val="0070C0"/>
                </a:solidFill>
              </a:rPr>
              <a:t>football </a:t>
            </a:r>
            <a:r>
              <a:rPr lang="en-US" sz="5400" b="1" dirty="0" smtClean="0">
                <a:solidFill>
                  <a:srgbClr val="7030A0"/>
                </a:solidFill>
              </a:rPr>
              <a:t>in a day.</a:t>
            </a:r>
          </a:p>
          <a:p>
            <a:pPr algn="ctr"/>
            <a:r>
              <a:rPr lang="en-US" sz="5400" b="1" dirty="0" smtClean="0">
                <a:solidFill>
                  <a:srgbClr val="0070C0"/>
                </a:solidFill>
              </a:rPr>
              <a:t>They</a:t>
            </a:r>
            <a:r>
              <a:rPr lang="en-US" sz="5400" b="1" dirty="0" smtClean="0">
                <a:solidFill>
                  <a:srgbClr val="FF0000"/>
                </a:solidFill>
              </a:rPr>
              <a:t>’ll </a:t>
            </a:r>
            <a:r>
              <a:rPr lang="en-US" sz="5400" b="1" dirty="0" smtClean="0">
                <a:solidFill>
                  <a:srgbClr val="00B050"/>
                </a:solidFill>
              </a:rPr>
              <a:t>draw</a:t>
            </a:r>
            <a:r>
              <a:rPr lang="en-US" sz="5400" b="1" dirty="0" smtClean="0">
                <a:solidFill>
                  <a:schemeClr val="tx2"/>
                </a:solidFill>
              </a:rPr>
              <a:t> </a:t>
            </a:r>
            <a:r>
              <a:rPr lang="en-US" sz="5400" b="1" dirty="0" smtClean="0">
                <a:solidFill>
                  <a:srgbClr val="0070C0"/>
                </a:solidFill>
              </a:rPr>
              <a:t>posters </a:t>
            </a:r>
            <a:r>
              <a:rPr lang="en-US" sz="5400" b="1" dirty="0" smtClean="0">
                <a:solidFill>
                  <a:srgbClr val="7030A0"/>
                </a:solidFill>
              </a:rPr>
              <a:t>tomorrow.</a:t>
            </a:r>
          </a:p>
          <a:p>
            <a:r>
              <a:rPr lang="en-US" sz="5400" dirty="0" smtClean="0">
                <a:solidFill>
                  <a:schemeClr val="tx2"/>
                </a:solidFill>
              </a:rPr>
              <a:t> </a:t>
            </a:r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3548" y="1698391"/>
            <a:ext cx="2232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I   We</a:t>
            </a:r>
          </a:p>
          <a:p>
            <a:pPr algn="ctr"/>
            <a:r>
              <a:rPr lang="en-US" sz="2800" b="1" dirty="0" smtClean="0"/>
              <a:t>She  He  It</a:t>
            </a:r>
          </a:p>
          <a:p>
            <a:pPr algn="ctr"/>
            <a:r>
              <a:rPr lang="en-US" sz="2800" b="1" dirty="0" smtClean="0"/>
              <a:t>You   They</a:t>
            </a:r>
            <a:endParaRPr lang="ru-RU" sz="2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37012" y="188640"/>
            <a:ext cx="75312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FUTURE SIMPLE positive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906" y="930078"/>
            <a:ext cx="9324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Будущее простое</a:t>
            </a:r>
            <a:r>
              <a:rPr lang="en-US" sz="3200" b="1" dirty="0" smtClean="0"/>
              <a:t> </a:t>
            </a:r>
            <a:r>
              <a:rPr lang="ru-RU" sz="3200" b="1" dirty="0" smtClean="0"/>
              <a:t>– положительные предложения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0033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лыбающееся лицо 8"/>
          <p:cNvSpPr/>
          <p:nvPr/>
        </p:nvSpPr>
        <p:spPr>
          <a:xfrm>
            <a:off x="539552" y="1607484"/>
            <a:ext cx="2160240" cy="1800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012160" y="760803"/>
            <a:ext cx="2952328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99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</a:t>
            </a:r>
            <a:endParaRPr lang="ru-RU" sz="199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79808" y="2493641"/>
            <a:ext cx="8846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915513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70C0"/>
                </a:solidFill>
              </a:rPr>
              <a:t>I </a:t>
            </a:r>
            <a:r>
              <a:rPr lang="en-US" sz="5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</a:rPr>
              <a:t>will not</a:t>
            </a:r>
            <a:r>
              <a:rPr lang="en-US" sz="5400" b="1" dirty="0" smtClean="0">
                <a:solidFill>
                  <a:srgbClr val="00B050"/>
                </a:solidFill>
              </a:rPr>
              <a:t> eat </a:t>
            </a:r>
            <a:r>
              <a:rPr lang="en-US" sz="5400" b="1" dirty="0" smtClean="0">
                <a:solidFill>
                  <a:srgbClr val="00B0F0"/>
                </a:solidFill>
              </a:rPr>
              <a:t>sugar</a:t>
            </a:r>
            <a:r>
              <a:rPr lang="en-US" sz="5400" b="1" dirty="0" smtClean="0">
                <a:solidFill>
                  <a:srgbClr val="00B050"/>
                </a:solidFill>
              </a:rPr>
              <a:t> </a:t>
            </a:r>
            <a:r>
              <a:rPr lang="en-US" sz="5400" b="1" dirty="0" smtClean="0">
                <a:solidFill>
                  <a:srgbClr val="7030A0"/>
                </a:solidFill>
              </a:rPr>
              <a:t>next week.</a:t>
            </a:r>
          </a:p>
          <a:p>
            <a:pPr algn="ctr"/>
            <a:r>
              <a:rPr lang="en-US" sz="5400" b="1" dirty="0" smtClean="0">
                <a:solidFill>
                  <a:srgbClr val="0070C0"/>
                </a:solidFill>
              </a:rPr>
              <a:t>We </a:t>
            </a:r>
            <a:r>
              <a:rPr lang="en-US" sz="5400" b="1" dirty="0" smtClean="0">
                <a:solidFill>
                  <a:srgbClr val="FF0000"/>
                </a:solidFill>
              </a:rPr>
              <a:t>won’t</a:t>
            </a:r>
            <a:r>
              <a:rPr lang="en-US" sz="5400" b="1" dirty="0" smtClean="0">
                <a:solidFill>
                  <a:srgbClr val="00B050"/>
                </a:solidFill>
              </a:rPr>
              <a:t> buy </a:t>
            </a:r>
            <a:r>
              <a:rPr lang="en-US" sz="5400" b="1" dirty="0" smtClean="0">
                <a:solidFill>
                  <a:srgbClr val="0070C0"/>
                </a:solidFill>
              </a:rPr>
              <a:t>milk </a:t>
            </a:r>
            <a:r>
              <a:rPr lang="en-US" sz="5400" b="1" dirty="0" smtClean="0">
                <a:solidFill>
                  <a:srgbClr val="7030A0"/>
                </a:solidFill>
              </a:rPr>
              <a:t>tomorrow.</a:t>
            </a:r>
          </a:p>
          <a:p>
            <a:pPr algn="ctr"/>
            <a:r>
              <a:rPr lang="en-US" sz="5400" b="1" dirty="0" smtClean="0">
                <a:solidFill>
                  <a:srgbClr val="0070C0"/>
                </a:solidFill>
              </a:rPr>
              <a:t>Jill </a:t>
            </a:r>
            <a:r>
              <a:rPr lang="en-US" sz="5400" b="1" dirty="0">
                <a:solidFill>
                  <a:srgbClr val="FF0000"/>
                </a:solidFill>
              </a:rPr>
              <a:t>won’t </a:t>
            </a:r>
            <a:r>
              <a:rPr lang="en-US" sz="5400" b="1" dirty="0" smtClean="0">
                <a:solidFill>
                  <a:srgbClr val="00B050"/>
                </a:solidFill>
              </a:rPr>
              <a:t>play </a:t>
            </a:r>
            <a:r>
              <a:rPr lang="en-US" sz="5400" b="1" dirty="0" smtClean="0">
                <a:solidFill>
                  <a:srgbClr val="00B0F0"/>
                </a:solidFill>
              </a:rPr>
              <a:t>chess</a:t>
            </a:r>
            <a:r>
              <a:rPr lang="en-US" sz="5400" b="1" dirty="0">
                <a:solidFill>
                  <a:srgbClr val="7030A0"/>
                </a:solidFill>
              </a:rPr>
              <a:t> </a:t>
            </a:r>
            <a:r>
              <a:rPr lang="en-US" sz="5400" b="1" dirty="0" smtClean="0">
                <a:solidFill>
                  <a:srgbClr val="7030A0"/>
                </a:solidFill>
              </a:rPr>
              <a:t>in a day.</a:t>
            </a:r>
          </a:p>
          <a:p>
            <a:r>
              <a:rPr lang="en-US" sz="5400" dirty="0" smtClean="0">
                <a:solidFill>
                  <a:schemeClr val="tx2"/>
                </a:solidFill>
              </a:rPr>
              <a:t> </a:t>
            </a:r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3548" y="1698391"/>
            <a:ext cx="2232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I   We</a:t>
            </a:r>
          </a:p>
          <a:p>
            <a:pPr algn="ctr"/>
            <a:r>
              <a:rPr lang="en-US" sz="2800" b="1" dirty="0" smtClean="0"/>
              <a:t>She  He  It</a:t>
            </a:r>
          </a:p>
          <a:p>
            <a:pPr algn="ctr"/>
            <a:r>
              <a:rPr lang="en-US" sz="2800" b="1" dirty="0" smtClean="0"/>
              <a:t>You   They</a:t>
            </a:r>
            <a:endParaRPr lang="ru-RU" sz="2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15249" y="299138"/>
            <a:ext cx="7774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FUTURE SIMPLE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negative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102270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Будущее простое</a:t>
            </a:r>
            <a:r>
              <a:rPr lang="en-US" sz="3200" b="1" dirty="0" smtClean="0"/>
              <a:t> </a:t>
            </a:r>
            <a:r>
              <a:rPr lang="ru-RU" sz="3200" b="1" dirty="0" smtClean="0"/>
              <a:t>– отрицательные предложения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665883" y="1720382"/>
            <a:ext cx="23519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not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won’t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613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лыбающееся лицо 8"/>
          <p:cNvSpPr/>
          <p:nvPr/>
        </p:nvSpPr>
        <p:spPr>
          <a:xfrm>
            <a:off x="3851920" y="1692141"/>
            <a:ext cx="2160240" cy="1800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930080"/>
            <a:ext cx="4464496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V</a:t>
            </a:r>
            <a:r>
              <a:rPr lang="en-US" sz="13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138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18554" y="2708920"/>
            <a:ext cx="8846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625" y="3881479"/>
            <a:ext cx="9144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Will </a:t>
            </a:r>
            <a:r>
              <a:rPr lang="en-US" sz="4800" b="1" dirty="0" smtClean="0">
                <a:solidFill>
                  <a:srgbClr val="0070C0"/>
                </a:solidFill>
              </a:rPr>
              <a:t>you</a:t>
            </a:r>
            <a:r>
              <a:rPr lang="en-US" sz="4800" b="1" dirty="0" smtClean="0">
                <a:solidFill>
                  <a:srgbClr val="00B050"/>
                </a:solidFill>
              </a:rPr>
              <a:t> go </a:t>
            </a:r>
            <a:r>
              <a:rPr lang="en-US" sz="4800" b="1" dirty="0" smtClean="0">
                <a:solidFill>
                  <a:srgbClr val="0070C0"/>
                </a:solidFill>
              </a:rPr>
              <a:t>to school </a:t>
            </a:r>
            <a:r>
              <a:rPr lang="en-US" sz="4800" b="1" dirty="0" smtClean="0">
                <a:solidFill>
                  <a:srgbClr val="7030A0"/>
                </a:solidFill>
              </a:rPr>
              <a:t>next week?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Will</a:t>
            </a:r>
            <a:r>
              <a:rPr lang="en-US" sz="4400" b="1" dirty="0" smtClean="0">
                <a:solidFill>
                  <a:srgbClr val="0070C0"/>
                </a:solidFill>
              </a:rPr>
              <a:t> Jim</a:t>
            </a:r>
            <a:r>
              <a:rPr lang="en-US" sz="4400" b="1" dirty="0" smtClean="0">
                <a:solidFill>
                  <a:srgbClr val="00B050"/>
                </a:solidFill>
              </a:rPr>
              <a:t> take </a:t>
            </a:r>
            <a:r>
              <a:rPr lang="en-US" sz="4400" b="1" dirty="0" smtClean="0">
                <a:solidFill>
                  <a:srgbClr val="00B0F0"/>
                </a:solidFill>
              </a:rPr>
              <a:t>part</a:t>
            </a:r>
            <a:r>
              <a:rPr lang="en-US" sz="4400" b="1" dirty="0" smtClean="0">
                <a:solidFill>
                  <a:srgbClr val="00B050"/>
                </a:solidFill>
              </a:rPr>
              <a:t> </a:t>
            </a:r>
            <a:r>
              <a:rPr lang="en-US" sz="4400" b="1" dirty="0" smtClean="0">
                <a:solidFill>
                  <a:srgbClr val="0070C0"/>
                </a:solidFill>
              </a:rPr>
              <a:t>in the competition</a:t>
            </a:r>
            <a:r>
              <a:rPr lang="en-US" sz="4400" b="1" dirty="0">
                <a:solidFill>
                  <a:srgbClr val="0070C0"/>
                </a:solidFill>
              </a:rPr>
              <a:t>?</a:t>
            </a:r>
            <a:endParaRPr lang="en-US" sz="44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Will </a:t>
            </a:r>
            <a:r>
              <a:rPr lang="en-US" sz="4800" b="1" dirty="0" smtClean="0">
                <a:solidFill>
                  <a:srgbClr val="0070C0"/>
                </a:solidFill>
              </a:rPr>
              <a:t>She </a:t>
            </a:r>
            <a:r>
              <a:rPr lang="en-US" sz="4800" b="1" dirty="0" smtClean="0">
                <a:solidFill>
                  <a:srgbClr val="00B050"/>
                </a:solidFill>
              </a:rPr>
              <a:t>write </a:t>
            </a:r>
            <a:r>
              <a:rPr lang="en-US" sz="4800" b="1" dirty="0" smtClean="0">
                <a:solidFill>
                  <a:srgbClr val="00B0F0"/>
                </a:solidFill>
              </a:rPr>
              <a:t>you a letter? 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r>
              <a:rPr lang="en-US" sz="4800" dirty="0" smtClean="0">
                <a:solidFill>
                  <a:schemeClr val="tx2"/>
                </a:solidFill>
              </a:rPr>
              <a:t> </a:t>
            </a:r>
            <a:r>
              <a:rPr lang="en-US" sz="4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28526" y="1899743"/>
            <a:ext cx="2232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I   We</a:t>
            </a:r>
          </a:p>
          <a:p>
            <a:pPr algn="ctr"/>
            <a:r>
              <a:rPr lang="en-US" sz="2800" b="1" dirty="0" smtClean="0"/>
              <a:t>She  He  It</a:t>
            </a:r>
          </a:p>
          <a:p>
            <a:pPr algn="ctr"/>
            <a:r>
              <a:rPr lang="en-US" sz="2800" b="1" dirty="0" smtClean="0"/>
              <a:t>You   They</a:t>
            </a:r>
            <a:endParaRPr lang="ru-RU" sz="2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9444" y="299138"/>
            <a:ext cx="8266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FUTURE SIMPLE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questions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90732" y="942937"/>
            <a:ext cx="6255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Будущее простое</a:t>
            </a:r>
            <a:r>
              <a:rPr lang="en-US" sz="3200" b="1" dirty="0" smtClean="0"/>
              <a:t> </a:t>
            </a:r>
            <a:r>
              <a:rPr lang="ru-RU" sz="3200" b="1" dirty="0" smtClean="0"/>
              <a:t>- вопросы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90732" y="1744642"/>
            <a:ext cx="22092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Will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613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лыбающееся лицо 8"/>
          <p:cNvSpPr/>
          <p:nvPr/>
        </p:nvSpPr>
        <p:spPr>
          <a:xfrm>
            <a:off x="3851920" y="1692141"/>
            <a:ext cx="2160240" cy="1800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930080"/>
            <a:ext cx="4464496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V</a:t>
            </a:r>
            <a:r>
              <a:rPr lang="en-US" sz="13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138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18554" y="2708920"/>
            <a:ext cx="8846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625" y="4114705"/>
            <a:ext cx="9144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B050"/>
                </a:solidFill>
              </a:rPr>
              <a:t>When </a:t>
            </a:r>
            <a:r>
              <a:rPr lang="en-US" sz="4800" b="1" dirty="0">
                <a:solidFill>
                  <a:srgbClr val="FF0000"/>
                </a:solidFill>
              </a:rPr>
              <a:t>w</a:t>
            </a:r>
            <a:r>
              <a:rPr lang="en-US" sz="4800" b="1" dirty="0" smtClean="0">
                <a:solidFill>
                  <a:srgbClr val="FF0000"/>
                </a:solidFill>
              </a:rPr>
              <a:t>ill </a:t>
            </a:r>
            <a:r>
              <a:rPr lang="en-US" sz="4800" b="1" dirty="0" smtClean="0">
                <a:solidFill>
                  <a:srgbClr val="0070C0"/>
                </a:solidFill>
              </a:rPr>
              <a:t>you</a:t>
            </a:r>
            <a:r>
              <a:rPr lang="en-US" sz="4800" b="1" dirty="0" smtClean="0">
                <a:solidFill>
                  <a:srgbClr val="00B050"/>
                </a:solidFill>
              </a:rPr>
              <a:t> go </a:t>
            </a:r>
            <a:r>
              <a:rPr lang="en-US" sz="4800" b="1" dirty="0" smtClean="0">
                <a:solidFill>
                  <a:srgbClr val="0070C0"/>
                </a:solidFill>
              </a:rPr>
              <a:t>to school?</a:t>
            </a:r>
          </a:p>
          <a:p>
            <a:pPr algn="ctr"/>
            <a:r>
              <a:rPr lang="en-US" sz="4400" b="1" dirty="0" smtClean="0">
                <a:solidFill>
                  <a:srgbClr val="00B050"/>
                </a:solidFill>
              </a:rPr>
              <a:t>Where </a:t>
            </a:r>
            <a:r>
              <a:rPr lang="en-US" sz="4400" b="1" dirty="0">
                <a:solidFill>
                  <a:srgbClr val="FF0000"/>
                </a:solidFill>
              </a:rPr>
              <a:t>w</a:t>
            </a:r>
            <a:r>
              <a:rPr lang="en-US" sz="4400" b="1" dirty="0" smtClean="0">
                <a:solidFill>
                  <a:srgbClr val="FF0000"/>
                </a:solidFill>
              </a:rPr>
              <a:t>ill</a:t>
            </a:r>
            <a:r>
              <a:rPr lang="en-US" sz="4400" b="1" dirty="0" smtClean="0">
                <a:solidFill>
                  <a:srgbClr val="0070C0"/>
                </a:solidFill>
              </a:rPr>
              <a:t> Jim</a:t>
            </a:r>
            <a:r>
              <a:rPr lang="en-US" sz="4400" b="1" dirty="0" smtClean="0">
                <a:solidFill>
                  <a:srgbClr val="00B050"/>
                </a:solidFill>
              </a:rPr>
              <a:t> buy </a:t>
            </a:r>
            <a:r>
              <a:rPr lang="en-US" sz="4400" b="1" dirty="0" smtClean="0">
                <a:solidFill>
                  <a:srgbClr val="00B0F0"/>
                </a:solidFill>
              </a:rPr>
              <a:t>flowers</a:t>
            </a:r>
            <a:r>
              <a:rPr lang="en-US" sz="4400" b="1" dirty="0" smtClean="0">
                <a:solidFill>
                  <a:srgbClr val="0070C0"/>
                </a:solidFill>
              </a:rPr>
              <a:t>?</a:t>
            </a:r>
            <a:endParaRPr lang="en-US" sz="44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4800" b="1" dirty="0" smtClean="0">
                <a:solidFill>
                  <a:srgbClr val="00B050"/>
                </a:solidFill>
              </a:rPr>
              <a:t>What </a:t>
            </a:r>
            <a:r>
              <a:rPr lang="en-US" sz="4800" b="1" dirty="0">
                <a:solidFill>
                  <a:srgbClr val="FF0000"/>
                </a:solidFill>
              </a:rPr>
              <a:t>w</a:t>
            </a:r>
            <a:r>
              <a:rPr lang="en-US" sz="4800" b="1" dirty="0" smtClean="0">
                <a:solidFill>
                  <a:srgbClr val="FF0000"/>
                </a:solidFill>
              </a:rPr>
              <a:t>ill </a:t>
            </a:r>
            <a:r>
              <a:rPr lang="en-US" sz="4800" b="1" dirty="0" smtClean="0">
                <a:solidFill>
                  <a:srgbClr val="0070C0"/>
                </a:solidFill>
              </a:rPr>
              <a:t>She </a:t>
            </a:r>
            <a:r>
              <a:rPr lang="en-US" sz="4800" b="1" dirty="0" smtClean="0">
                <a:solidFill>
                  <a:srgbClr val="00B050"/>
                </a:solidFill>
              </a:rPr>
              <a:t>write </a:t>
            </a:r>
            <a:r>
              <a:rPr lang="en-US" sz="4800" b="1" dirty="0" smtClean="0">
                <a:solidFill>
                  <a:srgbClr val="00B0F0"/>
                </a:solidFill>
              </a:rPr>
              <a:t>you about? 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r>
              <a:rPr lang="en-US" sz="4800" dirty="0" smtClean="0">
                <a:solidFill>
                  <a:schemeClr val="tx2"/>
                </a:solidFill>
              </a:rPr>
              <a:t> </a:t>
            </a:r>
            <a:r>
              <a:rPr lang="en-US" sz="4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28526" y="1899743"/>
            <a:ext cx="2232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I   We</a:t>
            </a:r>
          </a:p>
          <a:p>
            <a:pPr algn="ctr"/>
            <a:r>
              <a:rPr lang="en-US" sz="2800" b="1" dirty="0" smtClean="0"/>
              <a:t>She  He  It</a:t>
            </a:r>
          </a:p>
          <a:p>
            <a:pPr algn="ctr"/>
            <a:r>
              <a:rPr lang="en-US" sz="2800" b="1" dirty="0" smtClean="0"/>
              <a:t>You   They</a:t>
            </a:r>
            <a:endParaRPr lang="ru-RU" sz="2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1720" y="299138"/>
            <a:ext cx="850181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FUTURE SIMPLE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WH-Questions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6111" y="837747"/>
            <a:ext cx="8419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Будущее простое</a:t>
            </a:r>
            <a:r>
              <a:rPr lang="en-US" sz="3200" b="1" dirty="0" smtClean="0"/>
              <a:t> – </a:t>
            </a:r>
            <a:r>
              <a:rPr lang="ru-RU" sz="3200" b="1" dirty="0" smtClean="0"/>
              <a:t>специальные вопросы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90732" y="1744642"/>
            <a:ext cx="22092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Will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0625" y="1191856"/>
            <a:ext cx="18087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50"/>
                </a:solidFill>
              </a:rPr>
              <a:t>What</a:t>
            </a:r>
          </a:p>
          <a:p>
            <a:r>
              <a:rPr lang="en-US" sz="4400" b="1" dirty="0" smtClean="0">
                <a:solidFill>
                  <a:srgbClr val="00B050"/>
                </a:solidFill>
              </a:rPr>
              <a:t>Where</a:t>
            </a:r>
          </a:p>
          <a:p>
            <a:r>
              <a:rPr lang="en-US" sz="4400" b="1" dirty="0" smtClean="0">
                <a:solidFill>
                  <a:srgbClr val="00B050"/>
                </a:solidFill>
              </a:rPr>
              <a:t>When</a:t>
            </a:r>
          </a:p>
          <a:p>
            <a:r>
              <a:rPr lang="en-US" sz="4400" b="1" dirty="0" smtClean="0">
                <a:solidFill>
                  <a:srgbClr val="00B050"/>
                </a:solidFill>
              </a:rPr>
              <a:t>Why</a:t>
            </a:r>
            <a:endParaRPr lang="ru-RU" sz="4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84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427984" y="930080"/>
            <a:ext cx="4464496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V</a:t>
            </a:r>
            <a:r>
              <a:rPr lang="en-US" sz="13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138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18554" y="2708920"/>
            <a:ext cx="8846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364680" y="3837962"/>
            <a:ext cx="9937103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B050"/>
                </a:solidFill>
              </a:rPr>
              <a:t>Who </a:t>
            </a:r>
            <a:r>
              <a:rPr lang="en-US" sz="4800" b="1" dirty="0" smtClean="0">
                <a:solidFill>
                  <a:srgbClr val="FF0000"/>
                </a:solidFill>
              </a:rPr>
              <a:t>will</a:t>
            </a:r>
            <a:r>
              <a:rPr lang="en-US" sz="4800" b="1" dirty="0" smtClean="0">
                <a:solidFill>
                  <a:srgbClr val="00B050"/>
                </a:solidFill>
              </a:rPr>
              <a:t> go </a:t>
            </a:r>
            <a:r>
              <a:rPr lang="en-US" sz="4800" b="1" dirty="0" smtClean="0">
                <a:solidFill>
                  <a:srgbClr val="0070C0"/>
                </a:solidFill>
              </a:rPr>
              <a:t>to school </a:t>
            </a:r>
            <a:r>
              <a:rPr lang="en-US" sz="4800" b="1" dirty="0" smtClean="0">
                <a:solidFill>
                  <a:srgbClr val="7030A0"/>
                </a:solidFill>
              </a:rPr>
              <a:t>tomorrow</a:t>
            </a:r>
            <a:r>
              <a:rPr lang="en-US" sz="4800" b="1" dirty="0" smtClean="0">
                <a:solidFill>
                  <a:srgbClr val="0070C0"/>
                </a:solidFill>
              </a:rPr>
              <a:t>?</a:t>
            </a:r>
          </a:p>
          <a:p>
            <a:pPr algn="ctr"/>
            <a:r>
              <a:rPr lang="en-US" sz="4400" b="1" dirty="0" smtClean="0">
                <a:solidFill>
                  <a:srgbClr val="00B050"/>
                </a:solidFill>
              </a:rPr>
              <a:t>Who </a:t>
            </a:r>
            <a:r>
              <a:rPr lang="en-US" sz="4400" b="1" dirty="0">
                <a:solidFill>
                  <a:srgbClr val="FF0000"/>
                </a:solidFill>
              </a:rPr>
              <a:t>w</a:t>
            </a:r>
            <a:r>
              <a:rPr lang="en-US" sz="4400" b="1" dirty="0" smtClean="0">
                <a:solidFill>
                  <a:srgbClr val="FF0000"/>
                </a:solidFill>
              </a:rPr>
              <a:t>ill</a:t>
            </a:r>
            <a:r>
              <a:rPr lang="en-US" sz="4400" b="1" dirty="0" smtClean="0">
                <a:solidFill>
                  <a:srgbClr val="0070C0"/>
                </a:solidFill>
              </a:rPr>
              <a:t> </a:t>
            </a:r>
            <a:r>
              <a:rPr lang="en-US" sz="4400" b="1" dirty="0" smtClean="0">
                <a:solidFill>
                  <a:srgbClr val="00B050"/>
                </a:solidFill>
              </a:rPr>
              <a:t>read </a:t>
            </a:r>
            <a:r>
              <a:rPr lang="en-US" sz="4400" b="1" dirty="0" smtClean="0">
                <a:solidFill>
                  <a:srgbClr val="00B0F0"/>
                </a:solidFill>
              </a:rPr>
              <a:t>the story </a:t>
            </a:r>
            <a:r>
              <a:rPr lang="en-US" sz="4400" b="1" dirty="0" smtClean="0">
                <a:solidFill>
                  <a:srgbClr val="7030A0"/>
                </a:solidFill>
              </a:rPr>
              <a:t>in a day</a:t>
            </a:r>
            <a:r>
              <a:rPr lang="en-US" sz="4400" b="1" dirty="0" smtClean="0">
                <a:solidFill>
                  <a:srgbClr val="0070C0"/>
                </a:solidFill>
              </a:rPr>
              <a:t>?</a:t>
            </a:r>
            <a:endParaRPr lang="en-US" sz="44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4800" b="1" dirty="0" smtClean="0">
                <a:solidFill>
                  <a:srgbClr val="00B050"/>
                </a:solidFill>
              </a:rPr>
              <a:t>Who </a:t>
            </a:r>
            <a:r>
              <a:rPr lang="en-US" sz="4800" b="1" dirty="0">
                <a:solidFill>
                  <a:srgbClr val="FF0000"/>
                </a:solidFill>
              </a:rPr>
              <a:t>w</a:t>
            </a:r>
            <a:r>
              <a:rPr lang="en-US" sz="4800" b="1" dirty="0" smtClean="0">
                <a:solidFill>
                  <a:srgbClr val="FF0000"/>
                </a:solidFill>
              </a:rPr>
              <a:t>ill </a:t>
            </a:r>
            <a:r>
              <a:rPr lang="en-US" sz="4800" b="1" dirty="0" smtClean="0">
                <a:solidFill>
                  <a:srgbClr val="00B050"/>
                </a:solidFill>
              </a:rPr>
              <a:t>feed </a:t>
            </a:r>
            <a:r>
              <a:rPr lang="en-US" sz="4800" b="1" dirty="0" smtClean="0">
                <a:solidFill>
                  <a:srgbClr val="00B0F0"/>
                </a:solidFill>
              </a:rPr>
              <a:t>the pets </a:t>
            </a:r>
            <a:r>
              <a:rPr lang="en-US" sz="4800" b="1" dirty="0" smtClean="0">
                <a:solidFill>
                  <a:srgbClr val="7030A0"/>
                </a:solidFill>
              </a:rPr>
              <a:t>next week</a:t>
            </a:r>
            <a:r>
              <a:rPr lang="en-US" sz="4800" b="1" dirty="0" smtClean="0">
                <a:solidFill>
                  <a:srgbClr val="00B0F0"/>
                </a:solidFill>
              </a:rPr>
              <a:t>?</a:t>
            </a:r>
          </a:p>
          <a:p>
            <a:pPr algn="ctr"/>
            <a:r>
              <a:rPr lang="en-US" sz="4800" b="1" dirty="0" smtClean="0">
                <a:solidFill>
                  <a:srgbClr val="00B050"/>
                </a:solidFill>
              </a:rPr>
              <a:t>What</a:t>
            </a:r>
            <a:r>
              <a:rPr lang="en-US" sz="4800" b="1" dirty="0" smtClean="0">
                <a:solidFill>
                  <a:srgbClr val="00B0F0"/>
                </a:solidFill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</a:rPr>
              <a:t>will</a:t>
            </a:r>
            <a:r>
              <a:rPr lang="en-US" sz="4800" b="1" dirty="0" smtClean="0">
                <a:solidFill>
                  <a:srgbClr val="00B0F0"/>
                </a:solidFill>
              </a:rPr>
              <a:t> </a:t>
            </a:r>
            <a:r>
              <a:rPr lang="en-US" sz="4800" b="1" dirty="0" smtClean="0">
                <a:solidFill>
                  <a:srgbClr val="00B050"/>
                </a:solidFill>
              </a:rPr>
              <a:t>happen</a:t>
            </a:r>
            <a:r>
              <a:rPr lang="en-US" sz="4800" b="1" dirty="0" smtClean="0">
                <a:solidFill>
                  <a:srgbClr val="00B0F0"/>
                </a:solidFill>
              </a:rPr>
              <a:t> </a:t>
            </a:r>
            <a:r>
              <a:rPr lang="en-US" sz="4800" b="1" dirty="0" smtClean="0">
                <a:solidFill>
                  <a:srgbClr val="7030A0"/>
                </a:solidFill>
              </a:rPr>
              <a:t>after the concert</a:t>
            </a:r>
            <a:r>
              <a:rPr lang="en-US" sz="4800" b="1" dirty="0" smtClean="0">
                <a:solidFill>
                  <a:srgbClr val="00B0F0"/>
                </a:solidFill>
              </a:rPr>
              <a:t>? 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r>
              <a:rPr lang="en-US" sz="4800" dirty="0" smtClean="0">
                <a:solidFill>
                  <a:schemeClr val="tx2"/>
                </a:solidFill>
              </a:rPr>
              <a:t> </a:t>
            </a:r>
            <a:r>
              <a:rPr lang="en-US" sz="4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5042" y="122267"/>
            <a:ext cx="850181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FUTURE SIMPLE </a:t>
            </a: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-questions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5" y="947203"/>
            <a:ext cx="8748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Будущее простое</a:t>
            </a:r>
            <a:r>
              <a:rPr lang="en-US" sz="3200" b="1" dirty="0" smtClean="0"/>
              <a:t> – </a:t>
            </a:r>
            <a:r>
              <a:rPr lang="ru-RU" sz="3200" b="1" dirty="0" smtClean="0"/>
              <a:t>вопросы к подлежащему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1924090"/>
            <a:ext cx="22092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Will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56793" y="1222468"/>
            <a:ext cx="404707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00B050"/>
                </a:solidFill>
              </a:rPr>
              <a:t>Who</a:t>
            </a:r>
          </a:p>
          <a:p>
            <a:r>
              <a:rPr lang="en-US" sz="8800" b="1" dirty="0" smtClean="0">
                <a:solidFill>
                  <a:srgbClr val="00B050"/>
                </a:solidFill>
              </a:rPr>
              <a:t>What</a:t>
            </a:r>
            <a:endParaRPr lang="ru-RU" sz="8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43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372" y="228600"/>
            <a:ext cx="761125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up some sentences: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9580" y="1151930"/>
            <a:ext cx="39351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18214" y="1093295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10979" y="1635625"/>
            <a:ext cx="9925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8553" y="2020466"/>
            <a:ext cx="18389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John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41741" y="1093295"/>
            <a:ext cx="15311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29598" y="2749947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pets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3825" y="2744563"/>
            <a:ext cx="14157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71609" y="2120992"/>
            <a:ext cx="16081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01103" y="1166244"/>
            <a:ext cx="121058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63971" y="2478290"/>
            <a:ext cx="12618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endParaRPr lang="ru-RU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73352" y="2702318"/>
            <a:ext cx="3770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50378" y="2730636"/>
            <a:ext cx="6078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95302" y="922870"/>
            <a:ext cx="16466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43265" y="959969"/>
            <a:ext cx="168507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527712" y="2332103"/>
            <a:ext cx="230063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239445" y="1635625"/>
            <a:ext cx="18774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61865" y="1781854"/>
            <a:ext cx="19046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85165" y="3753022"/>
            <a:ext cx="26212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 golf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338383" y="3255433"/>
            <a:ext cx="29878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</a:t>
            </a:r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atch  TV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198797" y="4676352"/>
            <a:ext cx="33595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 books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542745" y="4941168"/>
            <a:ext cx="38309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send a letter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08903" y="4148369"/>
            <a:ext cx="34390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buy a dress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704057" y="5712850"/>
            <a:ext cx="3755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isit  Granny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48553" y="5965331"/>
            <a:ext cx="3146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r>
              <a:rPr lang="en-US" sz="5400" b="1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ext week</a:t>
            </a:r>
            <a:endParaRPr lang="ru-RU" sz="5400" b="1" cap="none" spc="0" dirty="0">
              <a:ln w="11430"/>
              <a:solidFill>
                <a:schemeClr val="accent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330147" y="5251185"/>
            <a:ext cx="3096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tomorrow</a:t>
            </a:r>
            <a:endParaRPr lang="ru-RU" sz="5400" b="1" cap="none" spc="0" dirty="0">
              <a:ln w="11430"/>
              <a:solidFill>
                <a:schemeClr val="accent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777777" y="1778988"/>
            <a:ext cx="18572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won’t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08661" y="3409709"/>
            <a:ext cx="16986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skate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90310" y="4178763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ski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541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306</Words>
  <Application>Microsoft Office PowerPoint</Application>
  <PresentationFormat>Экран (4:3)</PresentationFormat>
  <Paragraphs>103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Alyoshina ELENA</dc:creator>
  <cp:lastModifiedBy>VOX-DEI</cp:lastModifiedBy>
  <cp:revision>9</cp:revision>
  <dcterms:created xsi:type="dcterms:W3CDTF">2016-04-28T05:49:29Z</dcterms:created>
  <dcterms:modified xsi:type="dcterms:W3CDTF">2022-12-01T10:38:09Z</dcterms:modified>
</cp:coreProperties>
</file>