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47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2343402196676653"/>
          <c:y val="8.2956908867404339E-2"/>
          <c:w val="0.7548845470692731"/>
          <c:h val="0.7004405286343612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5 "А" класс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3"/>
                <c:pt idx="0">
                  <c:v>хватает времени </c:v>
                </c:pt>
                <c:pt idx="1">
                  <c:v>редко не хватает</c:v>
                </c:pt>
                <c:pt idx="2">
                  <c:v>часто не хватает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64</c:v>
                </c:pt>
                <c:pt idx="1">
                  <c:v>29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6 "А" класс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3"/>
                <c:pt idx="0">
                  <c:v>хватает времени </c:v>
                </c:pt>
                <c:pt idx="1">
                  <c:v>редко не хватает</c:v>
                </c:pt>
                <c:pt idx="2">
                  <c:v>часто не хватает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53</c:v>
                </c:pt>
                <c:pt idx="1">
                  <c:v>34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3"/>
                <c:pt idx="0">
                  <c:v>хватает времени </c:v>
                </c:pt>
                <c:pt idx="1">
                  <c:v>редко не хватает</c:v>
                </c:pt>
                <c:pt idx="2">
                  <c:v>часто не хватает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gapDepth val="0"/>
        <c:shape val="box"/>
        <c:axId val="78410880"/>
        <c:axId val="78412416"/>
        <c:axId val="0"/>
      </c:bar3DChart>
      <c:catAx>
        <c:axId val="78410880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8412416"/>
        <c:crosses val="autoZero"/>
        <c:auto val="1"/>
        <c:lblAlgn val="ctr"/>
        <c:lblOffset val="100"/>
        <c:tickLblSkip val="1"/>
        <c:tickMarkSkip val="1"/>
      </c:catAx>
      <c:valAx>
        <c:axId val="78412416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4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84108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8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16849920003306995"/>
          <c:y val="0.69629434916511956"/>
          <c:w val="0.6752535890471707"/>
          <c:h val="0.12353877192531169"/>
        </c:manualLayout>
      </c:layout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1" i="0" u="none" strike="noStrike" baseline="0">
              <a:solidFill>
                <a:schemeClr val="bg1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000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35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6434494195688382E-2"/>
          <c:y val="6.7010309278350513E-2"/>
          <c:w val="0.78275290215588855"/>
          <c:h val="0.8298969072164963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5 "А" класс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6970031986314811E-2"/>
                  <c:y val="0.16895307583216779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i="0" strike="noStrike">
                        <a:solidFill>
                          <a:schemeClr val="bg1"/>
                        </a:solidFill>
                        <a:latin typeface="Arial Cyr"/>
                      </a:rPr>
                      <a:t>сильно уставшие учащиеся</a:t>
                    </a:r>
                  </a:p>
                </c:rich>
              </c:tx>
            </c:dLbl>
            <c:dLbl>
              <c:idx val="1"/>
              <c:layout>
                <c:manualLayout>
                  <c:x val="4.2826978417796285E-2"/>
                  <c:y val="0.36639163630400823"/>
                </c:manualLayout>
              </c:layout>
              <c:showCatName val="1"/>
            </c:dLbl>
            <c:dLbl>
              <c:idx val="2"/>
              <c:layout>
                <c:manualLayout>
                  <c:x val="8.0507057278965496E-2"/>
                  <c:y val="0.19886352779210922"/>
                </c:manualLayout>
              </c:layout>
              <c:showCatName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chemeClr val="bg1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CatName val="1"/>
          </c:dLbls>
          <c:cat>
            <c:strRef>
              <c:f>Sheet1!$B$1:$E$1</c:f>
              <c:strCache>
                <c:ptCount val="3"/>
                <c:pt idx="0">
                  <c:v>сильно уставшие учащиеся</c:v>
                </c:pt>
                <c:pt idx="1">
                  <c:v>часто чувстуют себя уставшими</c:v>
                </c:pt>
                <c:pt idx="2">
                  <c:v>не устали к концу недели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14</c:v>
                </c:pt>
                <c:pt idx="1">
                  <c:v>62</c:v>
                </c:pt>
                <c:pt idx="2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6 "А" класс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3"/>
                <c:pt idx="0">
                  <c:v>сильно уставшие учащиеся</c:v>
                </c:pt>
                <c:pt idx="1">
                  <c:v>часто чувстуют себя уставшими</c:v>
                </c:pt>
                <c:pt idx="2">
                  <c:v>не устали к концу недели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22</c:v>
                </c:pt>
                <c:pt idx="1">
                  <c:v>64</c:v>
                </c:pt>
                <c:pt idx="2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3"/>
                <c:pt idx="0">
                  <c:v>сильно уставшие учащиеся</c:v>
                </c:pt>
                <c:pt idx="1">
                  <c:v>часто чувстуют себя уставшими</c:v>
                </c:pt>
                <c:pt idx="2">
                  <c:v>не устали к концу недели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gapDepth val="0"/>
        <c:shape val="box"/>
        <c:axId val="78821248"/>
        <c:axId val="78822784"/>
        <c:axId val="0"/>
      </c:bar3DChart>
      <c:catAx>
        <c:axId val="78821248"/>
        <c:scaling>
          <c:orientation val="minMax"/>
        </c:scaling>
        <c:delete val="1"/>
        <c:axPos val="b"/>
        <c:tickLblPos val="nextTo"/>
        <c:crossAx val="78822784"/>
        <c:crosses val="autoZero"/>
        <c:auto val="1"/>
        <c:lblAlgn val="ctr"/>
        <c:lblOffset val="100"/>
      </c:catAx>
      <c:valAx>
        <c:axId val="78822784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882124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8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15436769363987821"/>
          <c:y val="0.8253392774376006"/>
          <c:w val="0.65186570811249478"/>
          <c:h val="0.13612847548568033"/>
        </c:manualLayout>
      </c:layout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780" b="1" i="0" u="none" strike="noStrike" baseline="0">
              <a:solidFill>
                <a:schemeClr val="bg1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850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29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7529610829103385E-2"/>
          <c:y val="8.6956521739130543E-2"/>
          <c:w val="0.77326565143824133"/>
          <c:h val="0.70186335403726563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8 "А" класс</c:v>
                </c:pt>
              </c:strCache>
            </c:strRef>
          </c:tx>
          <c:spPr>
            <a:solidFill>
              <a:srgbClr val="9999FF"/>
            </a:solidFill>
            <a:ln w="12699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10 "А" класс</c:v>
                </c:pt>
              </c:strCache>
            </c:strRef>
          </c:tx>
          <c:spPr>
            <a:solidFill>
              <a:srgbClr val="993366"/>
            </a:solidFill>
            <a:ln w="12699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82</c:v>
                </c:pt>
                <c:pt idx="1">
                  <c:v>18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11 "А" класс</c:v>
                </c:pt>
              </c:strCache>
            </c:strRef>
          </c:tx>
          <c:spPr>
            <a:solidFill>
              <a:srgbClr val="FFFFCC"/>
            </a:solidFill>
            <a:ln w="12699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100</c:v>
                </c:pt>
              </c:numCache>
            </c:numRef>
          </c:val>
        </c:ser>
        <c:gapDepth val="0"/>
        <c:shape val="box"/>
        <c:axId val="92386432"/>
        <c:axId val="92387968"/>
        <c:axId val="0"/>
      </c:bar3DChart>
      <c:catAx>
        <c:axId val="92386432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2387968"/>
        <c:crosses val="autoZero"/>
        <c:auto val="1"/>
        <c:lblAlgn val="ctr"/>
        <c:lblOffset val="100"/>
        <c:tickLblSkip val="1"/>
        <c:tickMarkSkip val="1"/>
      </c:catAx>
      <c:valAx>
        <c:axId val="92387968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bg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2386432"/>
        <c:crosses val="autoZero"/>
        <c:crossBetween val="between"/>
      </c:valAx>
      <c:spPr>
        <a:noFill/>
        <a:ln w="25399">
          <a:noFill/>
        </a:ln>
      </c:spPr>
    </c:plotArea>
    <c:legend>
      <c:legendPos val="r"/>
      <c:layout>
        <c:manualLayout>
          <c:xMode val="edge"/>
          <c:yMode val="edge"/>
          <c:x val="8.271489630174865E-2"/>
          <c:y val="0.67975100777265562"/>
          <c:w val="0.75969196701944131"/>
          <c:h val="0.19954126350698823"/>
        </c:manualLayout>
      </c:layout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bg1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2762250"/>
          </a:xfrm>
        </p:spPr>
        <p:txBody>
          <a:bodyPr/>
          <a:lstStyle>
            <a:lvl1pPr algn="l">
              <a:defRPr sz="6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733800"/>
            <a:ext cx="6400800" cy="1752600"/>
          </a:xfrm>
        </p:spPr>
        <p:txBody>
          <a:bodyPr/>
          <a:lstStyle>
            <a:lvl1pPr marL="0" indent="0" algn="r">
              <a:buFontTx/>
              <a:buNone/>
              <a:defRPr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tylistic SF" pitchFamily="2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tylistic SF" pitchFamily="2" charset="0"/>
              </a:defRPr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tylistic SF" pitchFamily="2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Роль нестандартных домашних заданий в предупреждении перегрузки учащихся при выполнении домашнего задания.</a:t>
            </a:r>
            <a:r>
              <a:rPr lang="ru-RU" sz="6600" dirty="0" smtClean="0"/>
              <a:t/>
            </a:r>
            <a:br>
              <a:rPr lang="ru-RU" sz="66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Хабарова Елена Петровна</a:t>
            </a:r>
          </a:p>
          <a:p>
            <a:r>
              <a:rPr lang="ru-RU" dirty="0" smtClean="0"/>
              <a:t>Учитель высшей категории</a:t>
            </a:r>
          </a:p>
          <a:p>
            <a:r>
              <a:rPr lang="ru-RU" dirty="0" smtClean="0"/>
              <a:t>МБОУ   СОШ № 1 г. Нарьян-Мара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Недостатки домашней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Во-первых</a:t>
            </a:r>
            <a:r>
              <a:rPr lang="ru-RU" dirty="0" smtClean="0"/>
              <a:t>, многие учащиеся при подготовке домашних заданий по учебнику сбиваются на полумеханическое чтение изучаемого материала.</a:t>
            </a:r>
          </a:p>
          <a:p>
            <a:r>
              <a:rPr lang="ru-RU" dirty="0" smtClean="0"/>
              <a:t> </a:t>
            </a:r>
            <a:r>
              <a:rPr lang="ru-RU" u="sng" dirty="0" smtClean="0"/>
              <a:t>Во-вторых</a:t>
            </a:r>
            <a:r>
              <a:rPr lang="ru-RU" dirty="0" smtClean="0"/>
              <a:t>, недочётом домашней работы  многих учащихся является неумение организовать своё рабочее время, отсутствие твёрдо установленного режима, связанного с выполнением домашних заданий.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В-третьих,</a:t>
            </a:r>
            <a:r>
              <a:rPr lang="ru-RU" dirty="0" smtClean="0"/>
              <a:t> выполнение письменных заданий многими школьниками осуществляется без предварительного усвоения теоретического материала, на котором основаны эти знания</a:t>
            </a:r>
            <a:endParaRPr lang="ru-RU" dirty="0"/>
          </a:p>
        </p:txBody>
      </p:sp>
      <p:pic>
        <p:nvPicPr>
          <p:cNvPr id="1027" name="Picture 3" descr="D:\Мои документы\Downloads\дети и шк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2500298" y="4572008"/>
            <a:ext cx="1500198" cy="1357322"/>
          </a:xfrm>
          <a:prstGeom prst="rect">
            <a:avLst/>
          </a:prstGeom>
          <a:noFill/>
        </p:spPr>
      </p:pic>
      <p:pic>
        <p:nvPicPr>
          <p:cNvPr id="1029" name="Picture 5" descr="D:\Мои документы\Downloads\дети и школа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429000"/>
            <a:ext cx="1500198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ТЕХНОЛОГИЯ ОПЫТА.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Цель опыта:</a:t>
            </a:r>
            <a:r>
              <a:rPr lang="ru-RU" dirty="0" smtClean="0"/>
              <a:t> доказать, что применение нестандартных домашних заданий способствует предупреждению перегрузки учащихся при выполнении домашнего задания.</a:t>
            </a:r>
          </a:p>
          <a:p>
            <a:endParaRPr lang="ru-RU" dirty="0"/>
          </a:p>
        </p:txBody>
      </p:sp>
      <p:pic>
        <p:nvPicPr>
          <p:cNvPr id="2050" name="Picture 2" descr="D:\Мои документы\Downloads\шк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429000"/>
            <a:ext cx="1724025" cy="2300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выполнения домашнего</a:t>
            </a:r>
            <a:br>
              <a:rPr lang="ru-RU" dirty="0" smtClean="0"/>
            </a:br>
            <a:r>
              <a:rPr lang="ru-RU" dirty="0" smtClean="0"/>
              <a:t>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u="sng" dirty="0" smtClean="0"/>
              <a:t>Первое:</a:t>
            </a:r>
            <a:r>
              <a:rPr lang="ru-RU" dirty="0" smtClean="0"/>
              <a:t> учащимся необходимо знать, что процесс осмысления и усвоения знаний должен носить рассредоточенный характер</a:t>
            </a:r>
          </a:p>
          <a:p>
            <a:r>
              <a:rPr lang="ru-RU" i="1" u="sng" dirty="0" smtClean="0"/>
              <a:t>Второе:</a:t>
            </a:r>
            <a:r>
              <a:rPr lang="ru-RU" i="1" dirty="0" smtClean="0"/>
              <a:t> </a:t>
            </a:r>
            <a:r>
              <a:rPr lang="ru-RU" dirty="0" smtClean="0"/>
              <a:t>домашние  задания необходимо выполнять в день их получения. </a:t>
            </a:r>
          </a:p>
          <a:p>
            <a:r>
              <a:rPr lang="ru-RU" i="1" u="sng" dirty="0" smtClean="0"/>
              <a:t>Третье:</a:t>
            </a:r>
            <a:r>
              <a:rPr lang="ru-RU" i="1" dirty="0" smtClean="0"/>
              <a:t> </a:t>
            </a:r>
            <a:r>
              <a:rPr lang="ru-RU" dirty="0" smtClean="0"/>
              <a:t>приступая к подготовке домашних заданий, обязательно нужно создать психологический настрой на их аккуратное выполнение и прочное усвоение изучаемого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выполнения домашнего</a:t>
            </a:r>
            <a:br>
              <a:rPr lang="ru-RU" dirty="0" smtClean="0"/>
            </a:br>
            <a:r>
              <a:rPr lang="ru-RU" dirty="0" smtClean="0"/>
              <a:t>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u="sng" dirty="0" smtClean="0"/>
              <a:t>Четвёртое:</a:t>
            </a:r>
            <a:r>
              <a:rPr lang="ru-RU" i="1" dirty="0" smtClean="0"/>
              <a:t> </a:t>
            </a:r>
            <a:r>
              <a:rPr lang="ru-RU" dirty="0" smtClean="0"/>
              <a:t>если домашнее задание включает в себя усвоение материала по учебнику и выполнение различных упражнений, то его нужно начинать с работы над учебником</a:t>
            </a:r>
            <a:endParaRPr lang="ru-RU" dirty="0"/>
          </a:p>
        </p:txBody>
      </p:sp>
      <p:pic>
        <p:nvPicPr>
          <p:cNvPr id="3075" name="Picture 3" descr="D:\Мои документы\Downloads\шк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5214942" y="3571876"/>
            <a:ext cx="2181225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РЕЗУЛЬТАТИВНОСТЬ ОПЫТА.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Данное исследование выявило </a:t>
            </a:r>
            <a:r>
              <a:rPr lang="ru-RU" u="sng" dirty="0" smtClean="0"/>
              <a:t>возрастающий интерес</a:t>
            </a:r>
            <a:r>
              <a:rPr lang="ru-RU" dirty="0" smtClean="0"/>
              <a:t> учащихся к нестандартным домашним заданиям.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2" name="Объект 5"/>
          <p:cNvGraphicFramePr>
            <a:graphicFrameLocks noGrp="1"/>
          </p:cNvGraphicFramePr>
          <p:nvPr>
            <p:ph sz="quarter" idx="4"/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нестандартное  домашнее задание является тем </a:t>
            </a:r>
            <a:r>
              <a:rPr lang="ru-RU" u="sng" dirty="0" smtClean="0"/>
              <a:t>мощным рычагом</a:t>
            </a:r>
            <a:r>
              <a:rPr lang="ru-RU" dirty="0" smtClean="0"/>
              <a:t> образования, который способствует закреплению знаний, учит самостоятельности, позволяет учащимся взглянуть на то, о чём шла речь на уроке как бы со стороны, побуждает к поиску ответов на неясные вопросы, а в итоге – уменьшает перегрузки учащихся при выполнении домашнего задания.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/>
              <a:t>Условия возникновения опыта.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Стаж 17 лет в МБОУ  СОШ № 1 г. Нарьян-Мара</a:t>
            </a:r>
          </a:p>
          <a:p>
            <a:r>
              <a:rPr lang="ru-RU" dirty="0" smtClean="0"/>
              <a:t>Классы различной возрастной нормы</a:t>
            </a:r>
          </a:p>
          <a:p>
            <a:r>
              <a:rPr lang="ru-RU" dirty="0" smtClean="0"/>
              <a:t>Общеобразовательные и профильные классы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Объект 1"/>
          <p:cNvGraphicFramePr>
            <a:graphicFrameLocks noGrp="1"/>
          </p:cNvGraphicFramePr>
          <p:nvPr>
            <p:ph sz="quarter" idx="4"/>
          </p:nvPr>
        </p:nvGraphicFramePr>
        <p:xfrm>
          <a:off x="4500562" y="1428736"/>
          <a:ext cx="4257676" cy="4625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Исследования по проблеме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Усталость к окончанию недели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Сильно уставших учащихся стало больше </a:t>
            </a:r>
          </a:p>
          <a:p>
            <a:r>
              <a:rPr lang="ru-RU" dirty="0" smtClean="0"/>
              <a:t>Значительно уменьшилось количество учащихся, не уставших  к концу рабочей недели ( 24 % в 5»А» и 12% в 6»А» классах)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Объект 2"/>
          <p:cNvGraphicFramePr/>
          <p:nvPr/>
        </p:nvGraphicFramePr>
        <p:xfrm>
          <a:off x="4643438" y="1571612"/>
          <a:ext cx="4071966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/>
              <a:t>Актуальность опыта.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u="sng" dirty="0" smtClean="0"/>
              <a:t>Перегрузка</a:t>
            </a:r>
            <a:r>
              <a:rPr lang="ru-RU" dirty="0" smtClean="0"/>
              <a:t> учащихся, возникающая при выполнении домашних работ, может быть следствием нескольких факторов:</a:t>
            </a:r>
          </a:p>
          <a:p>
            <a:pPr lvl="0"/>
            <a:r>
              <a:rPr lang="ru-RU" dirty="0" smtClean="0"/>
              <a:t>недостатками в работе учителя;</a:t>
            </a:r>
          </a:p>
          <a:p>
            <a:pPr lvl="0"/>
            <a:r>
              <a:rPr lang="ru-RU" dirty="0" smtClean="0"/>
              <a:t>недостатками в работе учащихся, зависящими от самих учащихся;</a:t>
            </a:r>
          </a:p>
          <a:p>
            <a:pPr lvl="0"/>
            <a:r>
              <a:rPr lang="ru-RU" dirty="0" smtClean="0"/>
              <a:t>недостатками организационного характера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Актуальность опыта.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Актуальность данной проблемы раскрывают авторы Есипов Б. П., Самойлова В. С.,  Щукина Г. И.  Кон И. С. В их исследованиях отмечается,  что падение интереса к знаниям, которое наблюдается у части ребят сегодня, объясняется совсем не перегрузками.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Г. И. Щукина особенно просит обратить внимание на нестандартность домашнего задания, так как именно оно способствует максимальному развитию у учащихся творческих наклонностей </a:t>
            </a:r>
            <a:endParaRPr lang="ru-RU" dirty="0"/>
          </a:p>
        </p:txBody>
      </p:sp>
      <p:pic>
        <p:nvPicPr>
          <p:cNvPr id="1026" name="Picture 2" descr="D:\Мои документы\Downloads\щукина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5214942" y="3500438"/>
            <a:ext cx="307183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 мнению З. П. Шабалина, нестандартность выполненной работы вызывает повышенный интерес у несильных учеников, что в результате приводит к повышению интереса к предмету и улучшению качества успеваемости. Также отмечает автор, улучшение оценок приводит к снижению стрессовой напряжённости учащихся, а следовательно ребёнок меньше подвержен перегрузкам в учебном процессе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/>
              <a:t>Ведущая педагогическая идея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u="sng" dirty="0" smtClean="0"/>
              <a:t>Ведущей педагогической идеей </a:t>
            </a:r>
            <a:r>
              <a:rPr lang="ru-RU" dirty="0" smtClean="0"/>
              <a:t>опыта считается  избежание перегрузки учащихся при выполнении домашнего задания при помощи нестандартных домашних заданий.  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D:\Мои документы\Downloads\дети иш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43050"/>
            <a:ext cx="4000528" cy="3357576"/>
          </a:xfrm>
          <a:prstGeom prst="rect">
            <a:avLst/>
          </a:prstGeom>
          <a:noFill/>
        </p:spPr>
      </p:pic>
      <p:sp>
        <p:nvSpPr>
          <p:cNvPr id="15" name="Содержимое 1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 smtClean="0"/>
              <a:t>Теоретическая  база опыта.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Специальные исследования показывают, что проблема повышения эффективности обучения может быть успешно решена только при условии, если высокое качество урочных знаний будет подкрепляться хорошо организованной домашней работой учащихся</a:t>
            </a:r>
          </a:p>
          <a:p>
            <a:r>
              <a:rPr lang="ru-RU" dirty="0" smtClean="0"/>
              <a:t> А. С. Вербитская, М. В. Кларин, В. Н. Древелов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56</TotalTime>
  <Words>575</Words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Тема8</vt:lpstr>
      <vt:lpstr>Роль нестандартных домашних заданий в предупреждении перегрузки учащихся при выполнении домашнего задания. </vt:lpstr>
      <vt:lpstr>Условия возникновения опыта.</vt:lpstr>
      <vt:lpstr>Исследования по проблеме</vt:lpstr>
      <vt:lpstr>Актуальность опыта.  </vt:lpstr>
      <vt:lpstr>Актуальность опыта.  </vt:lpstr>
      <vt:lpstr>Слайд 6</vt:lpstr>
      <vt:lpstr>Слайд 7</vt:lpstr>
      <vt:lpstr>Ведущая педагогическая идея. </vt:lpstr>
      <vt:lpstr>Теоретическая  база опыта.  </vt:lpstr>
      <vt:lpstr>Недостатки домашней работы</vt:lpstr>
      <vt:lpstr>Слайд 11</vt:lpstr>
      <vt:lpstr>ТЕХНОЛОГИЯ ОПЫТА. </vt:lpstr>
      <vt:lpstr>Правила выполнения домашнего задания</vt:lpstr>
      <vt:lpstr>Правила выполнения домашнего задания</vt:lpstr>
      <vt:lpstr>РЕЗУЛЬТАТИВНОСТЬ ОПЫТА. </vt:lpstr>
      <vt:lpstr>Вывод: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нестандартных домашних заданий в предупреждении перегрузки учащихся при выполнении домашнего задания. </dc:title>
  <cp:lastModifiedBy>Пользователь</cp:lastModifiedBy>
  <cp:revision>11</cp:revision>
  <dcterms:modified xsi:type="dcterms:W3CDTF">2013-02-25T15:01:43Z</dcterms:modified>
</cp:coreProperties>
</file>