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4D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A9473-1707-4CB4-AE61-1F0D8DAD737A}" type="datetimeFigureOut">
              <a:rPr lang="ru-RU"/>
              <a:pPr>
                <a:defRPr/>
              </a:pPr>
              <a:t>14.10.2015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60842-CDEE-4B57-A69E-E0F27430B6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668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CC0D7-4B4F-45BD-BDEE-BC824EA5A53A}" type="datetimeFigureOut">
              <a:rPr lang="ru-RU"/>
              <a:pPr>
                <a:defRPr/>
              </a:pPr>
              <a:t>14.10.2015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B198A-9EEE-4F84-9711-CB7560791B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308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ACE46-5CA8-4365-B466-A02328F50B94}" type="datetimeFigureOut">
              <a:rPr lang="ru-RU"/>
              <a:pPr>
                <a:defRPr/>
              </a:pPr>
              <a:t>14.10.2015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C9831-E33F-4631-951B-35C811BCDC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152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63D97-C562-4088-B14F-713FB9FF7AFA}" type="datetimeFigureOut">
              <a:rPr lang="ru-RU"/>
              <a:pPr>
                <a:defRPr/>
              </a:pPr>
              <a:t>14.10.2015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B64B6-4672-416A-B0DA-3E46AD516C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810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BBE87-4626-4721-959D-F594007B73D1}" type="datetimeFigureOut">
              <a:rPr lang="ru-RU"/>
              <a:pPr>
                <a:defRPr/>
              </a:pPr>
              <a:t>14.10.2015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3DAC9-D35A-423B-828B-B65A16F1C8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901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DC4FE-B17F-4D4A-95C4-43C256F7A04E}" type="datetimeFigureOut">
              <a:rPr lang="ru-RU"/>
              <a:pPr>
                <a:defRPr/>
              </a:pPr>
              <a:t>14.10.2015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116C1-52AD-4D05-B6B8-85B91109C5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948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7FECF-B29F-466A-9758-5E51C24E6510}" type="datetimeFigureOut">
              <a:rPr lang="ru-RU"/>
              <a:pPr>
                <a:defRPr/>
              </a:pPr>
              <a:t>14.10.2015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17C9-4B9B-4C64-846C-FFB0FFDD9B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791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4DAF6-BE4C-47B8-BD9F-92599903A716}" type="datetimeFigureOut">
              <a:rPr lang="ru-RU"/>
              <a:pPr>
                <a:defRPr/>
              </a:pPr>
              <a:t>14.10.2015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7CA84-8F14-42A0-A0A8-44AEE3EDBA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275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52344-AC6F-4EF2-8BB6-BE2712F4EAB9}" type="datetimeFigureOut">
              <a:rPr lang="ru-RU"/>
              <a:pPr>
                <a:defRPr/>
              </a:pPr>
              <a:t>14.10.2015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96BA0-27AB-4157-AB8B-699839CB2B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839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552AC-758E-4906-ADEE-61B78999A292}" type="datetimeFigureOut">
              <a:rPr lang="ru-RU"/>
              <a:pPr>
                <a:defRPr/>
              </a:pPr>
              <a:t>14.10.2015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49408-1542-4B0D-ABC1-6F80968668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789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31B7F-6FDD-4261-AD20-75BAFD4449BA}" type="datetimeFigureOut">
              <a:rPr lang="ru-RU"/>
              <a:pPr>
                <a:defRPr/>
              </a:pPr>
              <a:t>14.10.2015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0C65F-D60B-47B0-BF43-F6E0860D44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255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F9B240-5D3A-4DEF-901B-6CBEB2C8E88F}" type="datetimeFigureOut">
              <a:rPr lang="ru-RU"/>
              <a:pPr>
                <a:defRPr/>
              </a:pPr>
              <a:t>14.10.2015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8580FB8-E184-428D-A3F3-88C829C923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1" r:id="rId2"/>
    <p:sldLayoutId id="2147483680" r:id="rId3"/>
    <p:sldLayoutId id="2147483679" r:id="rId4"/>
    <p:sldLayoutId id="2147483678" r:id="rId5"/>
    <p:sldLayoutId id="2147483677" r:id="rId6"/>
    <p:sldLayoutId id="2147483676" r:id="rId7"/>
    <p:sldLayoutId id="2147483675" r:id="rId8"/>
    <p:sldLayoutId id="2147483683" r:id="rId9"/>
    <p:sldLayoutId id="2147483674" r:id="rId10"/>
    <p:sldLayoutId id="214748367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" y="1152525"/>
            <a:ext cx="7559675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2" descr="F:\картинки\материалы к проекту\рисунки\деньги.files\31r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3857625"/>
            <a:ext cx="2928938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3" descr="F:\картинки\материалы к проекту\рисунки\деньги.files\39r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38" y="285750"/>
            <a:ext cx="10001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3" descr="F:\картинки\материалы к проекту\рисунки\деньги.files\39r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4143375"/>
            <a:ext cx="1125537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4454525"/>
          </a:xfrm>
        </p:spPr>
        <p:txBody>
          <a:bodyPr/>
          <a:lstStyle/>
          <a:p>
            <a:pPr algn="ctr"/>
            <a:r>
              <a:rPr lang="ru-RU" sz="4800" dirty="0" smtClean="0">
                <a:latin typeface="Monotype Corsiva" pitchFamily="66" charset="0"/>
              </a:rPr>
              <a:t>Презентация подготовлена</a:t>
            </a:r>
            <a:br>
              <a:rPr lang="ru-RU" sz="4800" dirty="0" smtClean="0">
                <a:latin typeface="Monotype Corsiva" pitchFamily="66" charset="0"/>
              </a:rPr>
            </a:br>
            <a:r>
              <a:rPr lang="ru-RU" sz="4800" dirty="0" smtClean="0">
                <a:latin typeface="Monotype Corsiva" pitchFamily="66" charset="0"/>
              </a:rPr>
              <a:t>социальным педагогом</a:t>
            </a:r>
            <a:r>
              <a:rPr lang="ru-RU" sz="4800" dirty="0" smtClean="0">
                <a:latin typeface="Monotype Corsiva" pitchFamily="66" charset="0"/>
              </a:rPr>
              <a:t/>
            </a:r>
            <a:br>
              <a:rPr lang="ru-RU" sz="4800" dirty="0" smtClean="0">
                <a:latin typeface="Monotype Corsiva" pitchFamily="66" charset="0"/>
              </a:rPr>
            </a:br>
            <a:r>
              <a:rPr lang="ru-RU" sz="4800" b="1" dirty="0" err="1" smtClean="0">
                <a:latin typeface="Monotype Corsiva" pitchFamily="66" charset="0"/>
              </a:rPr>
              <a:t>Смышляевой</a:t>
            </a:r>
            <a:r>
              <a:rPr lang="ru-RU" sz="4800" b="1" dirty="0" smtClean="0">
                <a:latin typeface="Monotype Corsiva" pitchFamily="66" charset="0"/>
              </a:rPr>
              <a:t> Светланой </a:t>
            </a:r>
            <a:br>
              <a:rPr lang="ru-RU" sz="4800" b="1" dirty="0" smtClean="0">
                <a:latin typeface="Monotype Corsiva" pitchFamily="66" charset="0"/>
              </a:rPr>
            </a:br>
            <a:r>
              <a:rPr lang="ru-RU" sz="4800" b="1" dirty="0" smtClean="0">
                <a:latin typeface="Monotype Corsiva" pitchFamily="66" charset="0"/>
              </a:rPr>
              <a:t>Олеговной</a:t>
            </a:r>
            <a:r>
              <a:rPr lang="ru-RU" dirty="0" smtClean="0">
                <a:latin typeface="Monotype Corsiva" pitchFamily="66" charset="0"/>
              </a:rPr>
              <a:t/>
            </a:r>
            <a:br>
              <a:rPr lang="ru-RU" dirty="0" smtClean="0">
                <a:latin typeface="Monotype Corsiva" pitchFamily="66" charset="0"/>
              </a:rPr>
            </a:br>
            <a:endParaRPr lang="ru-RU" dirty="0" smtClean="0">
              <a:latin typeface="Monotype Corsiva" pitchFamily="66" charset="0"/>
            </a:endParaRPr>
          </a:p>
        </p:txBody>
      </p:sp>
      <p:pic>
        <p:nvPicPr>
          <p:cNvPr id="12291" name="Picture 3" descr="F:\картинки\материалы к проекту\рисунки\деньги.files\bux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315218">
            <a:off x="1238250" y="4364038"/>
            <a:ext cx="1725613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3" descr="F:\картинки\материалы к проекту\рисунки\деньги.files\bux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51717">
            <a:off x="3222625" y="4730750"/>
            <a:ext cx="1725613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3" descr="F:\картинки\материалы к проекту\рисунки\деньги.files\bux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1129">
            <a:off x="6121400" y="4110038"/>
            <a:ext cx="1725613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3" descr="F:\картинки\материалы к проекту\рисунки\деньги.files\bux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51717">
            <a:off x="5264150" y="5395913"/>
            <a:ext cx="1725613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3" descr="F:\картинки\материалы к проекту\рисунки\деньги.files\bux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51717">
            <a:off x="763588" y="395288"/>
            <a:ext cx="17240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3" descr="F:\картинки\материалы к проекту\рисунки\деньги.files\bux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9640">
            <a:off x="6049963" y="466725"/>
            <a:ext cx="172561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Содержимое 2"/>
          <p:cNvSpPr>
            <a:spLocks noGrp="1"/>
          </p:cNvSpPr>
          <p:nvPr>
            <p:ph idx="1"/>
          </p:nvPr>
        </p:nvSpPr>
        <p:spPr>
          <a:xfrm>
            <a:off x="214313" y="928688"/>
            <a:ext cx="8229600" cy="438943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4000" b="1" smtClean="0">
                <a:latin typeface="Moonlight" pitchFamily="2" charset="0"/>
              </a:rPr>
              <a:t>	</a:t>
            </a:r>
            <a:r>
              <a:rPr lang="ru-RU" sz="6000" b="1" smtClean="0">
                <a:latin typeface="Monotype Corsiva" pitchFamily="66" charset="0"/>
              </a:rPr>
              <a:t>Бюджет</a:t>
            </a:r>
            <a:r>
              <a:rPr lang="ru-RU" sz="6000" smtClean="0">
                <a:latin typeface="Monotype Corsiva" pitchFamily="66" charset="0"/>
              </a:rPr>
              <a:t> – это структура всех доходов и расходов за определенный промежуток времени.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4099" name="Picture 3" descr="F:\картинки\материалы к проекту\рисунки\деньги.files\19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929063"/>
            <a:ext cx="2857500" cy="192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500063"/>
            <a:ext cx="8229600" cy="1000125"/>
          </a:xfrm>
        </p:spPr>
        <p:txBody>
          <a:bodyPr/>
          <a:lstStyle/>
          <a:p>
            <a:pPr algn="ctr"/>
            <a:r>
              <a:rPr lang="ru-RU" b="1" smtClean="0">
                <a:solidFill>
                  <a:srgbClr val="002060"/>
                </a:solidFill>
              </a:rPr>
              <a:t>Экономика 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457200" y="1500188"/>
            <a:ext cx="8229600" cy="4824412"/>
          </a:xfrm>
        </p:spPr>
        <p:txBody>
          <a:bodyPr/>
          <a:lstStyle/>
          <a:p>
            <a:pPr algn="ctr">
              <a:lnSpc>
                <a:spcPct val="150000"/>
              </a:lnSpc>
              <a:buFont typeface="Wingdings 2" pitchFamily="18" charset="2"/>
              <a:buNone/>
            </a:pPr>
            <a:r>
              <a:rPr lang="ru-RU" smtClean="0"/>
              <a:t>от греческого слова ОЙКОНОМИЯ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mtClean="0"/>
              <a:t> Первый корень ОЙКОС - управлять, 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mtClean="0"/>
              <a:t>второй корень НЕМ (НОМ) – дом или хозяйство.</a:t>
            </a:r>
          </a:p>
          <a:p>
            <a:pPr>
              <a:lnSpc>
                <a:spcPct val="150000"/>
              </a:lnSpc>
            </a:pPr>
            <a:r>
              <a:rPr lang="ru-RU" smtClean="0"/>
              <a:t>Дословный перевод – </a:t>
            </a:r>
            <a:r>
              <a:rPr lang="ru-RU" b="1" smtClean="0"/>
              <a:t>управлять домом или хозяйством.</a:t>
            </a: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5124" name="Picture 2" descr="F:\картинки\материалы к проекту\рисунки\деньги.files\anim00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4418013"/>
            <a:ext cx="1928813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Содержимое 2"/>
          <p:cNvSpPr>
            <a:spLocks noGrp="1"/>
          </p:cNvSpPr>
          <p:nvPr>
            <p:ph idx="1"/>
          </p:nvPr>
        </p:nvSpPr>
        <p:spPr>
          <a:xfrm>
            <a:off x="457200" y="1935163"/>
            <a:ext cx="3829050" cy="449421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r>
              <a:rPr lang="ru-RU" sz="2400" b="1" smtClean="0"/>
              <a:t>Семейные доходы – </a:t>
            </a:r>
            <a:r>
              <a:rPr lang="ru-RU" sz="2400" smtClean="0"/>
              <a:t>это                             </a:t>
            </a:r>
          </a:p>
          <a:p>
            <a:pPr>
              <a:buFont typeface="Wingdings 2" pitchFamily="18" charset="2"/>
              <a:buNone/>
            </a:pPr>
            <a:r>
              <a:rPr lang="ru-RU" sz="2400" smtClean="0"/>
              <a:t>денежные средства,</a:t>
            </a:r>
          </a:p>
          <a:p>
            <a:pPr>
              <a:buFont typeface="Wingdings 2" pitchFamily="18" charset="2"/>
              <a:buNone/>
            </a:pPr>
            <a:r>
              <a:rPr lang="ru-RU" sz="2400" smtClean="0"/>
              <a:t>которые  члены семьи</a:t>
            </a:r>
          </a:p>
          <a:p>
            <a:pPr>
              <a:buFont typeface="Wingdings 2" pitchFamily="18" charset="2"/>
              <a:buNone/>
            </a:pPr>
            <a:r>
              <a:rPr lang="ru-RU" sz="2400" smtClean="0"/>
              <a:t>получают от посторонних</a:t>
            </a:r>
          </a:p>
          <a:p>
            <a:pPr>
              <a:buFont typeface="Wingdings 2" pitchFamily="18" charset="2"/>
              <a:buNone/>
            </a:pPr>
            <a:r>
              <a:rPr lang="ru-RU" sz="2400" smtClean="0"/>
              <a:t>лиц или организаций.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00364" y="428604"/>
            <a:ext cx="3143272" cy="100013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>
                  <a:solidFill>
                    <a:schemeClr val="tx1"/>
                  </a:solidFill>
                </a:ln>
              </a:rPr>
              <a:t>Бюджет</a:t>
            </a:r>
            <a:r>
              <a:rPr lang="ru-RU" dirty="0"/>
              <a:t> </a:t>
            </a:r>
          </a:p>
        </p:txBody>
      </p:sp>
      <p:sp>
        <p:nvSpPr>
          <p:cNvPr id="5" name="Овал 4"/>
          <p:cNvSpPr/>
          <p:nvPr/>
        </p:nvSpPr>
        <p:spPr>
          <a:xfrm>
            <a:off x="785786" y="1928802"/>
            <a:ext cx="3286148" cy="92869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>
                  <a:solidFill>
                    <a:schemeClr val="tx1"/>
                  </a:solidFill>
                </a:ln>
              </a:rPr>
              <a:t>Доходы</a:t>
            </a:r>
            <a:r>
              <a:rPr lang="ru-RU" dirty="0"/>
              <a:t> </a:t>
            </a:r>
          </a:p>
        </p:txBody>
      </p:sp>
      <p:sp>
        <p:nvSpPr>
          <p:cNvPr id="6" name="Овал 5"/>
          <p:cNvSpPr/>
          <p:nvPr/>
        </p:nvSpPr>
        <p:spPr>
          <a:xfrm>
            <a:off x="4929190" y="1928802"/>
            <a:ext cx="3286148" cy="100013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>
                  <a:solidFill>
                    <a:schemeClr val="tx1"/>
                  </a:solidFill>
                </a:ln>
              </a:rPr>
              <a:t>Расходы </a:t>
            </a:r>
          </a:p>
        </p:txBody>
      </p:sp>
      <p:cxnSp>
        <p:nvCxnSpPr>
          <p:cNvPr id="8" name="Прямая со стрелкой 7"/>
          <p:cNvCxnSpPr>
            <a:stCxn id="4" idx="2"/>
          </p:cNvCxnSpPr>
          <p:nvPr/>
        </p:nvCxnSpPr>
        <p:spPr>
          <a:xfrm rot="5400000">
            <a:off x="3571875" y="928688"/>
            <a:ext cx="500063" cy="1500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4" idx="2"/>
          </p:cNvCxnSpPr>
          <p:nvPr/>
        </p:nvCxnSpPr>
        <p:spPr>
          <a:xfrm rot="16200000" flipH="1">
            <a:off x="5072062" y="928688"/>
            <a:ext cx="500063" cy="15001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2" name="TextBox 12"/>
          <p:cNvSpPr txBox="1">
            <a:spLocks noChangeArrowheads="1"/>
          </p:cNvSpPr>
          <p:nvPr/>
        </p:nvSpPr>
        <p:spPr bwMode="auto">
          <a:xfrm>
            <a:off x="5143500" y="3071813"/>
            <a:ext cx="3429000" cy="295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endParaRPr lang="ru-RU" sz="2400" b="1"/>
          </a:p>
          <a:p>
            <a:r>
              <a:rPr lang="ru-RU" sz="2400" b="1"/>
              <a:t>Расходы - </a:t>
            </a:r>
            <a:r>
              <a:rPr lang="ru-RU" sz="2400"/>
              <a:t> это затраты на покупку, на изготовление, содержание, ремонт и обслуживание каких-либо изделий, услуг.</a:t>
            </a:r>
          </a:p>
          <a:p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b="1" smtClean="0">
                <a:solidFill>
                  <a:srgbClr val="002060"/>
                </a:solidFill>
              </a:rPr>
              <a:t>Группы расходов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ru-RU" sz="4000" smtClean="0">
                <a:solidFill>
                  <a:srgbClr val="002060"/>
                </a:solidFill>
              </a:rPr>
              <a:t> </a:t>
            </a:r>
            <a:r>
              <a:rPr lang="ru-RU" sz="4000" smtClean="0"/>
              <a:t>постоянные</a:t>
            </a:r>
          </a:p>
          <a:p>
            <a:pPr>
              <a:lnSpc>
                <a:spcPct val="150000"/>
              </a:lnSpc>
            </a:pPr>
            <a:r>
              <a:rPr lang="ru-RU" sz="4000" smtClean="0"/>
              <a:t> переменные</a:t>
            </a:r>
          </a:p>
          <a:p>
            <a:pPr>
              <a:lnSpc>
                <a:spcPct val="150000"/>
              </a:lnSpc>
            </a:pPr>
            <a:r>
              <a:rPr lang="ru-RU" sz="4000" smtClean="0"/>
              <a:t> непредвиденные</a:t>
            </a:r>
          </a:p>
          <a:p>
            <a:pPr>
              <a:lnSpc>
                <a:spcPct val="150000"/>
              </a:lnSpc>
            </a:pPr>
            <a:r>
              <a:rPr lang="ru-RU" sz="4000" smtClean="0"/>
              <a:t> единовременные</a:t>
            </a:r>
          </a:p>
          <a:p>
            <a:pPr>
              <a:buFont typeface="Wingdings 2" pitchFamily="18" charset="2"/>
              <a:buNone/>
            </a:pPr>
            <a:endParaRPr lang="ru-RU" smtClean="0">
              <a:solidFill>
                <a:srgbClr val="002060"/>
              </a:solidFill>
            </a:endParaRPr>
          </a:p>
        </p:txBody>
      </p:sp>
      <p:pic>
        <p:nvPicPr>
          <p:cNvPr id="7172" name="Picture 3" descr="F:\картинки\материалы к проекту\рисунки\деньги.files\chelden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2357438"/>
            <a:ext cx="2876550" cy="30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285750" y="428625"/>
            <a:ext cx="8229600" cy="1143000"/>
          </a:xfrm>
        </p:spPr>
        <p:txBody>
          <a:bodyPr/>
          <a:lstStyle/>
          <a:p>
            <a:pPr algn="ctr"/>
            <a:r>
              <a:rPr lang="ru-RU" smtClean="0">
                <a:solidFill>
                  <a:srgbClr val="002060"/>
                </a:solidFill>
                <a:latin typeface="Monotype Corsiva" pitchFamily="66" charset="0"/>
              </a:rPr>
              <a:t>Виды  бюджета.</a:t>
            </a: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smtClean="0"/>
              <a:t>Дефицит –</a:t>
            </a:r>
            <a:r>
              <a:rPr lang="ru-RU" smtClean="0"/>
              <a:t> если в семье расходов больше, чем доходов.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r>
              <a:rPr lang="ru-RU" smtClean="0"/>
              <a:t>Б</a:t>
            </a:r>
            <a:r>
              <a:rPr lang="ru-RU" b="1" smtClean="0"/>
              <a:t>аланс –</a:t>
            </a:r>
            <a:r>
              <a:rPr lang="ru-RU" smtClean="0"/>
              <a:t> если семья рационально расходует деньги и сумма расходов равна сумме доходов.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r>
              <a:rPr lang="ru-RU" b="1" smtClean="0"/>
              <a:t>Профицит –</a:t>
            </a:r>
            <a:r>
              <a:rPr lang="ru-RU" smtClean="0"/>
              <a:t>ситуация в семье, когда доходов больше, чем расходов. Такую семью можно назвать экономной.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8196" name="Picture 2" descr="F:\картинки\материалы к проекту\рисунки\деньги.files\M1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88" y="285750"/>
            <a:ext cx="1363662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2795588"/>
          </a:xfrm>
        </p:spPr>
        <p:txBody>
          <a:bodyPr/>
          <a:lstStyle/>
          <a:p>
            <a:pPr algn="ctr"/>
            <a:r>
              <a:rPr lang="ru-RU" sz="7200" smtClean="0">
                <a:latin typeface="Moonlight" pitchFamily="2" charset="0"/>
              </a:rPr>
              <a:t>Расчет   бюджета   семьи</a:t>
            </a:r>
          </a:p>
        </p:txBody>
      </p:sp>
      <p:pic>
        <p:nvPicPr>
          <p:cNvPr id="9219" name="Picture 2" descr="F:\картинки\материалы к проекту\рисунки\деньги.files\money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3571875"/>
            <a:ext cx="3071813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2081213"/>
          </a:xfrm>
        </p:spPr>
        <p:txBody>
          <a:bodyPr/>
          <a:lstStyle/>
          <a:p>
            <a:pPr algn="ctr"/>
            <a:r>
              <a:rPr lang="ru-RU" sz="7200" smtClean="0">
                <a:latin typeface="Moonlight" pitchFamily="2" charset="0"/>
              </a:rPr>
              <a:t>Защита проектов</a:t>
            </a:r>
          </a:p>
        </p:txBody>
      </p:sp>
      <p:pic>
        <p:nvPicPr>
          <p:cNvPr id="10243" name="Picture 2" descr="F:\картинки\материалы к проекту\рисунки\деньги.files\tax_time_md_wht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3214688"/>
            <a:ext cx="2786062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3933825"/>
            <a:ext cx="3348038" cy="272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1267" name="AutoShape 5"/>
          <p:cNvSpPr>
            <a:spLocks noChangeArrowheads="1"/>
          </p:cNvSpPr>
          <p:nvPr/>
        </p:nvSpPr>
        <p:spPr bwMode="auto">
          <a:xfrm>
            <a:off x="539750" y="333375"/>
            <a:ext cx="6407150" cy="3816350"/>
          </a:xfrm>
          <a:prstGeom prst="wedgeRoundRectCallout">
            <a:avLst>
              <a:gd name="adj1" fmla="val 37884"/>
              <a:gd name="adj2" fmla="val 64269"/>
              <a:gd name="adj3" fmla="val 16667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400" b="1">
                <a:latin typeface="Constantia" pitchFamily="18" charset="0"/>
              </a:rPr>
              <a:t>Закон Эгеля: </a:t>
            </a:r>
            <a:r>
              <a:rPr lang="ru-RU" sz="2400">
                <a:solidFill>
                  <a:srgbClr val="800080"/>
                </a:solidFill>
                <a:latin typeface="Constantia" pitchFamily="18" charset="0"/>
              </a:rPr>
              <a:t>с ростом доходов семьи удельный вес расходов на питание снижается, доля расходов на одежду, жилище, коммунальные услуги меняется мало, а доля расходов на культурные и иные материальные и нематериальные нужды заметно возрастает. </a:t>
            </a:r>
          </a:p>
          <a:p>
            <a:pPr algn="ctr"/>
            <a:endParaRPr lang="ru-RU" sz="2400">
              <a:solidFill>
                <a:srgbClr val="80008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76</TotalTime>
  <Words>175</Words>
  <Application>Microsoft Office PowerPoint</Application>
  <PresentationFormat>Экран (4:3)</PresentationFormat>
  <Paragraphs>34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Презентация PowerPoint</vt:lpstr>
      <vt:lpstr>Презентация PowerPoint</vt:lpstr>
      <vt:lpstr>Экономика </vt:lpstr>
      <vt:lpstr>Презентация PowerPoint</vt:lpstr>
      <vt:lpstr>Группы расходов</vt:lpstr>
      <vt:lpstr>Виды  бюджета.</vt:lpstr>
      <vt:lpstr>Расчет   бюджета   семьи</vt:lpstr>
      <vt:lpstr>Защита проектов</vt:lpstr>
      <vt:lpstr>Презентация PowerPoint</vt:lpstr>
      <vt:lpstr>Презентация подготовлена социальным педагогом Смышляевой Светланой  Олеговной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наташа</dc:creator>
  <cp:lastModifiedBy>Ученик</cp:lastModifiedBy>
  <cp:revision>10</cp:revision>
  <dcterms:created xsi:type="dcterms:W3CDTF">2004-01-01T03:45:52Z</dcterms:created>
  <dcterms:modified xsi:type="dcterms:W3CDTF">2015-10-14T07:05:01Z</dcterms:modified>
</cp:coreProperties>
</file>